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9" r:id="rId1"/>
  </p:sldMasterIdLst>
  <p:notesMasterIdLst>
    <p:notesMasterId r:id="rId26"/>
  </p:notesMasterIdLst>
  <p:handoutMasterIdLst>
    <p:handoutMasterId r:id="rId27"/>
  </p:handoutMasterIdLst>
  <p:sldIdLst>
    <p:sldId id="256" r:id="rId2"/>
    <p:sldId id="297" r:id="rId3"/>
    <p:sldId id="287" r:id="rId4"/>
    <p:sldId id="270" r:id="rId5"/>
    <p:sldId id="289" r:id="rId6"/>
    <p:sldId id="274" r:id="rId7"/>
    <p:sldId id="293" r:id="rId8"/>
    <p:sldId id="295" r:id="rId9"/>
    <p:sldId id="285" r:id="rId10"/>
    <p:sldId id="279" r:id="rId11"/>
    <p:sldId id="278" r:id="rId12"/>
    <p:sldId id="280" r:id="rId13"/>
    <p:sldId id="292" r:id="rId14"/>
    <p:sldId id="288" r:id="rId15"/>
    <p:sldId id="283" r:id="rId16"/>
    <p:sldId id="284" r:id="rId17"/>
    <p:sldId id="290" r:id="rId18"/>
    <p:sldId id="277" r:id="rId19"/>
    <p:sldId id="291" r:id="rId20"/>
    <p:sldId id="281" r:id="rId21"/>
    <p:sldId id="268" r:id="rId22"/>
    <p:sldId id="282" r:id="rId23"/>
    <p:sldId id="299" r:id="rId24"/>
    <p:sldId id="29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rida Mughal" initials="FM" lastIdx="1" clrIdx="0">
    <p:extLst>
      <p:ext uri="{19B8F6BF-5375-455C-9EA6-DF929625EA0E}">
        <p15:presenceInfo xmlns:p15="http://schemas.microsoft.com/office/powerpoint/2012/main" userId="081f5c605cde75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0" d="100"/>
          <a:sy n="70" d="100"/>
        </p:scale>
        <p:origin x="536" y="152"/>
      </p:cViewPr>
      <p:guideLst/>
    </p:cSldViewPr>
  </p:slideViewPr>
  <p:notesTextViewPr>
    <p:cViewPr>
      <p:scale>
        <a:sx n="1" d="1"/>
        <a:sy n="1" d="1"/>
      </p:scale>
      <p:origin x="0" y="0"/>
    </p:cViewPr>
  </p:notesTextViewPr>
  <p:notesViewPr>
    <p:cSldViewPr snapToGrid="0">
      <p:cViewPr varScale="1">
        <p:scale>
          <a:sx n="51" d="100"/>
          <a:sy n="51" d="100"/>
        </p:scale>
        <p:origin x="1912"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03T20:47:10.414" idx="1">
    <p:pos x="7621" y="39"/>
    <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911366-CB1D-9B18-1FBF-4A37AF5CA3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B39DC379-EC32-70A1-D3FE-A53A6D9D6F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51FB95-87E5-4F77-85F1-B7ED40DC68A4}" type="datetimeFigureOut">
              <a:rPr lang="en-GB" smtClean="0"/>
              <a:t>18/08/2024</a:t>
            </a:fld>
            <a:endParaRPr lang="en-GB" dirty="0"/>
          </a:p>
        </p:txBody>
      </p:sp>
      <p:sp>
        <p:nvSpPr>
          <p:cNvPr id="4" name="Footer Placeholder 3">
            <a:extLst>
              <a:ext uri="{FF2B5EF4-FFF2-40B4-BE49-F238E27FC236}">
                <a16:creationId xmlns:a16="http://schemas.microsoft.com/office/drawing/2014/main" id="{3F392192-CE3F-0860-E551-9A4D6C534C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337377B5-9B6C-116E-9337-093F0B8058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FA070E-5137-456B-8C5C-31F0ECD7C59F}" type="slidenum">
              <a:rPr lang="en-GB" smtClean="0"/>
              <a:t>‹#›</a:t>
            </a:fld>
            <a:endParaRPr lang="en-GB" dirty="0"/>
          </a:p>
        </p:txBody>
      </p:sp>
    </p:spTree>
    <p:extLst>
      <p:ext uri="{BB962C8B-B14F-4D97-AF65-F5344CB8AC3E}">
        <p14:creationId xmlns:p14="http://schemas.microsoft.com/office/powerpoint/2010/main" val="47080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6DDA4D-8BDC-4A5B-B784-8C2688BE6AA5}" type="datetimeFigureOut">
              <a:rPr lang="en-GB" smtClean="0"/>
              <a:t>18/08/2024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A752A6-421D-44EB-8AEE-EFCCCE04525C}" type="slidenum">
              <a:rPr lang="en-GB" smtClean="0"/>
              <a:t>‹#›</a:t>
            </a:fld>
            <a:endParaRPr lang="en-GB" dirty="0"/>
          </a:p>
        </p:txBody>
      </p:sp>
    </p:spTree>
    <p:extLst>
      <p:ext uri="{BB962C8B-B14F-4D97-AF65-F5344CB8AC3E}">
        <p14:creationId xmlns:p14="http://schemas.microsoft.com/office/powerpoint/2010/main" val="19763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sz="4000" dirty="0"/>
          </a:p>
        </p:txBody>
      </p:sp>
      <p:sp>
        <p:nvSpPr>
          <p:cNvPr id="4" name="Slide Number Placeholder 3"/>
          <p:cNvSpPr>
            <a:spLocks noGrp="1"/>
          </p:cNvSpPr>
          <p:nvPr>
            <p:ph type="sldNum" sz="quarter" idx="5"/>
          </p:nvPr>
        </p:nvSpPr>
        <p:spPr/>
        <p:txBody>
          <a:bodyPr/>
          <a:lstStyle/>
          <a:p>
            <a:fld id="{D0A752A6-421D-44EB-8AEE-EFCCCE04525C}" type="slidenum">
              <a:rPr lang="en-GB" smtClean="0"/>
              <a:t>4</a:t>
            </a:fld>
            <a:endParaRPr lang="en-GB" dirty="0"/>
          </a:p>
        </p:txBody>
      </p:sp>
    </p:spTree>
    <p:extLst>
      <p:ext uri="{BB962C8B-B14F-4D97-AF65-F5344CB8AC3E}">
        <p14:creationId xmlns:p14="http://schemas.microsoft.com/office/powerpoint/2010/main" val="653348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7"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6"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5"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41"/>
            <a:ext cx="8144135"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1830C1-2F30-4928-A02D-B29CC0AD5BA4}" type="datetime1">
              <a:rPr lang="en-US" smtClean="0"/>
              <a:t>8/18/2024</a:t>
            </a:fld>
            <a:endParaRPr lang="en-US" dirty="0"/>
          </a:p>
        </p:txBody>
      </p:sp>
      <p:sp>
        <p:nvSpPr>
          <p:cNvPr id="5" name="Footer Placeholder 4"/>
          <p:cNvSpPr>
            <a:spLocks noGrp="1"/>
          </p:cNvSpPr>
          <p:nvPr>
            <p:ph type="ftr" sz="quarter" idx="11"/>
          </p:nvPr>
        </p:nvSpPr>
        <p:spPr/>
        <p:txBody>
          <a:bodyPr/>
          <a:lstStyle/>
          <a:p>
            <a:r>
              <a:rPr lang="en-US" dirty="0"/>
              <a:t>IMS</a:t>
            </a:r>
          </a:p>
        </p:txBody>
      </p:sp>
      <p:sp>
        <p:nvSpPr>
          <p:cNvPr id="6" name="Slide Number Placeholder 5"/>
          <p:cNvSpPr>
            <a:spLocks noGrp="1"/>
          </p:cNvSpPr>
          <p:nvPr>
            <p:ph type="sldNum" sz="quarter" idx="12"/>
          </p:nvPr>
        </p:nvSpPr>
        <p:spPr>
          <a:xfrm>
            <a:off x="9255347" y="2750337"/>
            <a:ext cx="1171888" cy="1356442"/>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3718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7" name="Rectangle 16"/>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C1ED08-0828-4BFE-8EC8-EAF50CE1299D}" type="datetime1">
              <a:rPr lang="en-US" smtClean="0"/>
              <a:t>8/18/2024</a:t>
            </a:fld>
            <a:endParaRPr lang="en-US" dirty="0"/>
          </a:p>
        </p:txBody>
      </p:sp>
      <p:sp>
        <p:nvSpPr>
          <p:cNvPr id="5" name="Footer Placeholder 4"/>
          <p:cNvSpPr>
            <a:spLocks noGrp="1"/>
          </p:cNvSpPr>
          <p:nvPr>
            <p:ph type="ftr" sz="quarter" idx="11"/>
          </p:nvPr>
        </p:nvSpPr>
        <p:spPr/>
        <p:txBody>
          <a:bodyPr/>
          <a:lstStyle/>
          <a:p>
            <a:r>
              <a:rPr lang="en-US" dirty="0"/>
              <a:t>IMS</a:t>
            </a:r>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848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6"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3" y="4232173"/>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9CD6B6-4102-4278-9FB1-EF233AD3F3EE}" type="datetime1">
              <a:rPr lang="en-US" smtClean="0"/>
              <a:t>8/18/2024</a:t>
            </a:fld>
            <a:endParaRPr lang="en-US" dirty="0"/>
          </a:p>
        </p:txBody>
      </p:sp>
      <p:sp>
        <p:nvSpPr>
          <p:cNvPr id="5" name="Footer Placeholder 4"/>
          <p:cNvSpPr>
            <a:spLocks noGrp="1"/>
          </p:cNvSpPr>
          <p:nvPr>
            <p:ph type="ftr" sz="quarter" idx="11"/>
          </p:nvPr>
        </p:nvSpPr>
        <p:spPr/>
        <p:txBody>
          <a:bodyPr/>
          <a:lstStyle/>
          <a:p>
            <a:r>
              <a:rPr lang="en-US" dirty="0"/>
              <a:t>IMS</a:t>
            </a:r>
          </a:p>
        </p:txBody>
      </p:sp>
      <p:sp>
        <p:nvSpPr>
          <p:cNvPr id="6" name="Slide Number Placeholder 5"/>
          <p:cNvSpPr>
            <a:spLocks noGrp="1"/>
          </p:cNvSpPr>
          <p:nvPr>
            <p:ph type="sldNum" sz="quarter" idx="12"/>
          </p:nvPr>
        </p:nvSpPr>
        <p:spPr>
          <a:xfrm>
            <a:off x="10729457" y="2869897"/>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2279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0" name="Rectangle 9"/>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1" y="2336873"/>
            <a:ext cx="469835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C048A5-EDE2-44BE-BE0B-27C626EC5B6B}"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8393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2" name="Rectangle 11"/>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31"/>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1" y="2336875"/>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3" y="3030010"/>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5"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4" y="3030010"/>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AFA737-0C28-4D77-8ED8-FF2470309CF4}" type="datetime1">
              <a:rPr lang="en-US" smtClean="0"/>
              <a:t>8/18/2024</a:t>
            </a:fld>
            <a:endParaRPr lang="en-US" dirty="0"/>
          </a:p>
        </p:txBody>
      </p:sp>
      <p:sp>
        <p:nvSpPr>
          <p:cNvPr id="8" name="Footer Placeholder 7"/>
          <p:cNvSpPr>
            <a:spLocks noGrp="1"/>
          </p:cNvSpPr>
          <p:nvPr>
            <p:ph type="ftr" sz="quarter" idx="11"/>
          </p:nvPr>
        </p:nvSpPr>
        <p:spPr/>
        <p:txBody>
          <a:bodyPr/>
          <a:lstStyle/>
          <a:p>
            <a:r>
              <a:rPr lang="en-US" dirty="0"/>
              <a:t>IMS</a:t>
            </a:r>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4498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8" name="Rectangle 7"/>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3995C1-C834-41BA-BF33-B60366F4B003}" type="datetime1">
              <a:rPr lang="en-US" smtClean="0"/>
              <a:t>8/18/2024</a:t>
            </a:fld>
            <a:endParaRPr lang="en-US" dirty="0"/>
          </a:p>
        </p:txBody>
      </p:sp>
      <p:sp>
        <p:nvSpPr>
          <p:cNvPr id="4" name="Footer Placeholder 3"/>
          <p:cNvSpPr>
            <a:spLocks noGrp="1"/>
          </p:cNvSpPr>
          <p:nvPr>
            <p:ph type="ftr" sz="quarter" idx="11"/>
          </p:nvPr>
        </p:nvSpPr>
        <p:spPr/>
        <p:txBody>
          <a:bodyPr/>
          <a:lstStyle/>
          <a:p>
            <a:r>
              <a:rPr lang="en-US" dirty="0"/>
              <a:t>IMS</a:t>
            </a:r>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844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6" name="Rectangle 5"/>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F10F1D62-F817-4BB0-B2F9-B0F70CDC788F}" type="datetime1">
              <a:rPr lang="en-US" smtClean="0"/>
              <a:t>8/18/2024</a:t>
            </a:fld>
            <a:endParaRPr lang="en-US" dirty="0"/>
          </a:p>
        </p:txBody>
      </p:sp>
      <p:sp>
        <p:nvSpPr>
          <p:cNvPr id="3" name="Footer Placeholder 2"/>
          <p:cNvSpPr>
            <a:spLocks noGrp="1"/>
          </p:cNvSpPr>
          <p:nvPr>
            <p:ph type="ftr" sz="quarter" idx="11"/>
          </p:nvPr>
        </p:nvSpPr>
        <p:spPr/>
        <p:txBody>
          <a:bodyPr/>
          <a:lstStyle/>
          <a:p>
            <a:r>
              <a:rPr lang="en-US" dirty="0"/>
              <a:t>IMS</a:t>
            </a:r>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Title 6">
            <a:extLst>
              <a:ext uri="{FF2B5EF4-FFF2-40B4-BE49-F238E27FC236}">
                <a16:creationId xmlns:a16="http://schemas.microsoft.com/office/drawing/2014/main" id="{9067D198-4DBD-4AE3-514A-DA533FDCF5A4}"/>
              </a:ext>
            </a:extLst>
          </p:cNvPr>
          <p:cNvSpPr>
            <a:spLocks noGrp="1"/>
          </p:cNvSpPr>
          <p:nvPr>
            <p:ph type="title"/>
          </p:nvPr>
        </p:nvSpPr>
        <p:spPr/>
        <p:txBody>
          <a:bodyPr/>
          <a:lstStyle>
            <a:lvl1pPr>
              <a:defRPr/>
            </a:lvl1pPr>
          </a:lstStyle>
          <a:p>
            <a:r>
              <a:rPr lang="en-US" dirty="0"/>
              <a:t>Click to edit Master title style</a:t>
            </a:r>
            <a:endParaRPr lang="en-GB" dirty="0"/>
          </a:p>
        </p:txBody>
      </p:sp>
    </p:spTree>
    <p:extLst>
      <p:ext uri="{BB962C8B-B14F-4D97-AF65-F5344CB8AC3E}">
        <p14:creationId xmlns:p14="http://schemas.microsoft.com/office/powerpoint/2010/main" val="3864535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0" name="Rectangle 9"/>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7" y="2336875"/>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4"/>
            <a:ext cx="3790079"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682E70-B8B0-40A8-BCA3-7F14D27452DC}"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8050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0" name="Rectangle 9"/>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5"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4"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5"/>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4C02E-84CB-4837-B056-AC7109225C4D}"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799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5929622"/>
            <a:ext cx="1602997" cy="144270"/>
          </a:xfrm>
          <a:prstGeom prst="rect">
            <a:avLst/>
          </a:prstGeom>
        </p:spPr>
      </p:pic>
      <p:sp>
        <p:nvSpPr>
          <p:cNvPr id="10" name="Rectangle 9"/>
          <p:cNvSpPr/>
          <p:nvPr/>
        </p:nvSpPr>
        <p:spPr bwMode="ltGray">
          <a:xfrm>
            <a:off x="1"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8"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4711618"/>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3" y="609599"/>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5"/>
            <a:ext cx="9613863"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71DC82-78E1-4C0C-B9A3-148138B0CF5C}"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a:xfrm>
            <a:off x="10729457" y="4711311"/>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9337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5929622"/>
            <a:ext cx="1602997" cy="144270"/>
          </a:xfrm>
          <a:prstGeom prst="rect">
            <a:avLst/>
          </a:prstGeom>
        </p:spPr>
      </p:pic>
      <p:sp>
        <p:nvSpPr>
          <p:cNvPr id="10" name="Rectangle 9"/>
          <p:cNvSpPr/>
          <p:nvPr/>
        </p:nvSpPr>
        <p:spPr bwMode="ltGray">
          <a:xfrm>
            <a:off x="1"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8"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609597"/>
            <a:ext cx="9613859"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3" y="4711617"/>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3761FB-752F-44DC-9D83-C48345D0271D}"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a:xfrm>
            <a:off x="10729457" y="4711617"/>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1388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5929622"/>
            <a:ext cx="1602997" cy="144270"/>
          </a:xfrm>
          <a:prstGeom prst="rect">
            <a:avLst/>
          </a:prstGeom>
        </p:spPr>
      </p:pic>
      <p:sp>
        <p:nvSpPr>
          <p:cNvPr id="14" name="Rectangle 13"/>
          <p:cNvSpPr/>
          <p:nvPr/>
        </p:nvSpPr>
        <p:spPr bwMode="ltGray">
          <a:xfrm>
            <a:off x="1"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8"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600"/>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9"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3" y="4711617"/>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1BFAF3-BC11-4405-955A-13BDC982C0F6}"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a:xfrm>
            <a:off x="10729457" y="4709927"/>
            <a:ext cx="1154151" cy="1090789"/>
          </a:xfrm>
        </p:spPr>
        <p:txBody>
          <a:bodyPr/>
          <a:lstStyle/>
          <a:p>
            <a:fld id="{D57F1E4F-1CFF-5643-939E-217C01CDF56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997826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5929622"/>
            <a:ext cx="1602997" cy="144270"/>
          </a:xfrm>
          <a:prstGeom prst="rect">
            <a:avLst/>
          </a:prstGeom>
        </p:spPr>
      </p:pic>
      <p:sp>
        <p:nvSpPr>
          <p:cNvPr id="11" name="Rectangle 10"/>
          <p:cNvSpPr/>
          <p:nvPr/>
        </p:nvSpPr>
        <p:spPr bwMode="ltGray">
          <a:xfrm>
            <a:off x="1"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8"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7"/>
            <a:ext cx="9613863"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1" y="5300151"/>
            <a:ext cx="9613863"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0E2F0A-A23A-471A-8197-68456109CB08}"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dirty="0"/>
              <a:t>IMS</a:t>
            </a:r>
          </a:p>
        </p:txBody>
      </p:sp>
      <p:sp>
        <p:nvSpPr>
          <p:cNvPr id="7" name="Slide Number Placeholder 6"/>
          <p:cNvSpPr>
            <a:spLocks noGrp="1"/>
          </p:cNvSpPr>
          <p:nvPr>
            <p:ph type="sldNum" sz="quarter" idx="12"/>
          </p:nvPr>
        </p:nvSpPr>
        <p:spPr>
          <a:xfrm>
            <a:off x="10729457" y="4709927"/>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0313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6" name="Rectangle 15"/>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3"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5" y="2336873"/>
            <a:ext cx="307003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5"/>
            <a:ext cx="3049703"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1" y="3022675"/>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7"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7" y="3022675"/>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2978538-338E-4789-B901-DB6471BEAD59}" type="datetime1">
              <a:rPr lang="en-US" smtClean="0"/>
              <a:t>8/18/2024</a:t>
            </a:fld>
            <a:endParaRPr lang="en-US" dirty="0"/>
          </a:p>
        </p:txBody>
      </p:sp>
      <p:sp>
        <p:nvSpPr>
          <p:cNvPr id="4" name="Footer Placeholder 3"/>
          <p:cNvSpPr>
            <a:spLocks noGrp="1"/>
          </p:cNvSpPr>
          <p:nvPr>
            <p:ph type="ftr" sz="quarter" idx="11"/>
          </p:nvPr>
        </p:nvSpPr>
        <p:spPr/>
        <p:txBody>
          <a:bodyPr/>
          <a:lstStyle/>
          <a:p>
            <a:r>
              <a:rPr lang="en-US" dirty="0"/>
              <a:t>IMS</a:t>
            </a:r>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6494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17" name="Rectangle 16"/>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3"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20"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20"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20"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1"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8"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80"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8"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BE1769-D317-4BD5-B439-2808006F9694}" type="datetime1">
              <a:rPr lang="en-US" smtClean="0"/>
              <a:t>8/18/2024</a:t>
            </a:fld>
            <a:endParaRPr lang="en-US" dirty="0"/>
          </a:p>
        </p:txBody>
      </p:sp>
      <p:sp>
        <p:nvSpPr>
          <p:cNvPr id="4" name="Footer Placeholder 3"/>
          <p:cNvSpPr>
            <a:spLocks noGrp="1"/>
          </p:cNvSpPr>
          <p:nvPr>
            <p:ph type="ftr" sz="quarter" idx="11"/>
          </p:nvPr>
        </p:nvSpPr>
        <p:spPr/>
        <p:txBody>
          <a:bodyPr/>
          <a:lstStyle/>
          <a:p>
            <a:r>
              <a:rPr lang="en-US" dirty="0"/>
              <a:t>IMS</a:t>
            </a:r>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185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7" y="1971234"/>
            <a:ext cx="1602997" cy="144270"/>
          </a:xfrm>
          <a:prstGeom prst="rect">
            <a:avLst/>
          </a:prstGeom>
        </p:spPr>
      </p:pic>
      <p:sp>
        <p:nvSpPr>
          <p:cNvPr id="9" name="Rectangle 8"/>
          <p:cNvSpPr/>
          <p:nvPr/>
        </p:nvSpPr>
        <p:spPr bwMode="ltGray">
          <a:xfrm>
            <a:off x="1"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8"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5C1ED7-C634-4DCF-8851-7E8668D1CEF2}" type="datetime1">
              <a:rPr lang="en-US" smtClean="0"/>
              <a:t>8/18/2024</a:t>
            </a:fld>
            <a:endParaRPr lang="en-US" dirty="0"/>
          </a:p>
        </p:txBody>
      </p:sp>
      <p:sp>
        <p:nvSpPr>
          <p:cNvPr id="5" name="Footer Placeholder 4"/>
          <p:cNvSpPr>
            <a:spLocks noGrp="1"/>
          </p:cNvSpPr>
          <p:nvPr>
            <p:ph type="ftr" sz="quarter" idx="11"/>
          </p:nvPr>
        </p:nvSpPr>
        <p:spPr/>
        <p:txBody>
          <a:bodyPr/>
          <a:lstStyle/>
          <a:p>
            <a:r>
              <a:rPr lang="en-US" dirty="0"/>
              <a:t>IMS</a:t>
            </a:r>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7986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6"/>
            <a:ext cx="5106988"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3" y="5372404"/>
            <a:ext cx="1602997"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3"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9"/>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5" y="5936189"/>
            <a:ext cx="2743200" cy="365125"/>
          </a:xfrm>
        </p:spPr>
        <p:txBody>
          <a:bodyPr/>
          <a:lstStyle/>
          <a:p>
            <a:fld id="{8EFB84F8-CF8A-43B3-B41F-3BA5D967DE77}" type="datetime1">
              <a:rPr lang="en-US" smtClean="0"/>
              <a:t>8/18/2024</a:t>
            </a:fld>
            <a:endParaRPr lang="en-US" dirty="0"/>
          </a:p>
        </p:txBody>
      </p:sp>
      <p:sp>
        <p:nvSpPr>
          <p:cNvPr id="5" name="Footer Placeholder 4"/>
          <p:cNvSpPr>
            <a:spLocks noGrp="1"/>
          </p:cNvSpPr>
          <p:nvPr>
            <p:ph type="ftr" sz="quarter" idx="11"/>
          </p:nvPr>
        </p:nvSpPr>
        <p:spPr>
          <a:xfrm>
            <a:off x="680322" y="5936190"/>
            <a:ext cx="6126805" cy="365125"/>
          </a:xfrm>
        </p:spPr>
        <p:txBody>
          <a:bodyPr/>
          <a:lstStyle/>
          <a:p>
            <a:r>
              <a:rPr lang="en-US" dirty="0"/>
              <a:t>IMS</a:t>
            </a:r>
          </a:p>
        </p:txBody>
      </p:sp>
      <p:sp>
        <p:nvSpPr>
          <p:cNvPr id="6" name="Slide Number Placeholder 5"/>
          <p:cNvSpPr>
            <a:spLocks noGrp="1"/>
          </p:cNvSpPr>
          <p:nvPr>
            <p:ph type="sldNum" sz="quarter" idx="12"/>
          </p:nvPr>
        </p:nvSpPr>
        <p:spPr>
          <a:xfrm>
            <a:off x="10097551" y="5398635"/>
            <a:ext cx="1154151" cy="1090789"/>
          </a:xfrm>
        </p:spPr>
        <p:txBody>
          <a:bodyPr anchor="t"/>
          <a:lstStyle>
            <a:lvl1pPr algn="ct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304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2"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2"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9"/>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49C8343-8226-4835-A59E-7DCB14F00204}" type="datetime1">
              <a:rPr lang="en-US" smtClean="0"/>
              <a:t>8/18/2024</a:t>
            </a:fld>
            <a:endParaRPr lang="en-US" dirty="0"/>
          </a:p>
        </p:txBody>
      </p:sp>
      <p:sp>
        <p:nvSpPr>
          <p:cNvPr id="5" name="Footer Placeholder 4"/>
          <p:cNvSpPr>
            <a:spLocks noGrp="1"/>
          </p:cNvSpPr>
          <p:nvPr>
            <p:ph type="ftr" sz="quarter" idx="3"/>
          </p:nvPr>
        </p:nvSpPr>
        <p:spPr>
          <a:xfrm>
            <a:off x="680322" y="5936190"/>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dirty="0"/>
              <a:t>IMS</a:t>
            </a:r>
          </a:p>
        </p:txBody>
      </p:sp>
      <p:sp>
        <p:nvSpPr>
          <p:cNvPr id="6" name="Slide Number Placeholder 5"/>
          <p:cNvSpPr>
            <a:spLocks noGrp="1"/>
          </p:cNvSpPr>
          <p:nvPr>
            <p:ph type="sldNum" sz="quarter" idx="4"/>
          </p:nvPr>
        </p:nvSpPr>
        <p:spPr>
          <a:xfrm>
            <a:off x="10729457" y="753229"/>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0512316"/>
      </p:ext>
    </p:extLst>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5.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5.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7300" b="1" dirty="0">
                <a:latin typeface="Bahnschrift Condensed" panose="020B0502040204020203" pitchFamily="34" charset="0"/>
              </a:rPr>
              <a:t>Self-Esteem of a Muslim</a:t>
            </a:r>
            <a:r>
              <a:rPr lang="en-GB" sz="6700" b="1" dirty="0">
                <a:latin typeface="Bahnschrift Condensed" panose="020B0502040204020203" pitchFamily="34" charset="0"/>
              </a:rPr>
              <a:t> </a:t>
            </a:r>
            <a:br>
              <a:rPr lang="en-GB" dirty="0"/>
            </a:br>
            <a:r>
              <a:rPr lang="en-US" sz="4900" b="1" dirty="0">
                <a:latin typeface="Bradley Hand ITC" panose="03070402050302030203" pitchFamily="66" charset="0"/>
              </a:rPr>
              <a:t>The Inspiring Legacy of Nusaybah bint Ka’ab (RA)</a:t>
            </a:r>
            <a:endParaRPr lang="en-GB" sz="4900" b="1" dirty="0">
              <a:latin typeface="Bradley Hand ITC" panose="03070402050302030203" pitchFamily="66" charset="0"/>
            </a:endParaRPr>
          </a:p>
        </p:txBody>
      </p:sp>
      <p:sp>
        <p:nvSpPr>
          <p:cNvPr id="3" name="Subtitle 2"/>
          <p:cNvSpPr>
            <a:spLocks noGrp="1"/>
          </p:cNvSpPr>
          <p:nvPr>
            <p:ph type="subTitle" idx="1"/>
          </p:nvPr>
        </p:nvSpPr>
        <p:spPr/>
        <p:txBody>
          <a:bodyPr vert="horz" lIns="91440" tIns="45720" rIns="91440" bIns="45720" rtlCol="0" anchor="t">
            <a:noAutofit/>
          </a:bodyPr>
          <a:lstStyle/>
          <a:p>
            <a:r>
              <a:rPr lang="en-GB" b="1" dirty="0">
                <a:latin typeface="Bahnschrift" panose="020B0502040204020203" pitchFamily="34" charset="0"/>
              </a:rPr>
              <a:t> Task 8</a:t>
            </a:r>
          </a:p>
          <a:p>
            <a:r>
              <a:rPr lang="en-GB" b="1" dirty="0">
                <a:latin typeface="Bahnschrift" panose="020B0502040204020203" pitchFamily="34" charset="0"/>
              </a:rPr>
              <a:t>Presenter / Captain : Farida Mughal</a:t>
            </a:r>
          </a:p>
          <a:p>
            <a:r>
              <a:rPr lang="en-GB" b="1" dirty="0">
                <a:latin typeface="Bahnschrift" panose="020B0502040204020203" pitchFamily="34" charset="0"/>
              </a:rPr>
              <a:t>      Group 6 CM18 </a:t>
            </a:r>
          </a:p>
          <a:p>
            <a:r>
              <a:rPr lang="en-GB" b="1" dirty="0">
                <a:latin typeface="Bahnschrift" panose="020B0502040204020203" pitchFamily="34" charset="0"/>
              </a:rPr>
              <a:t>Community Head: </a:t>
            </a:r>
            <a:r>
              <a:rPr lang="en-GB" b="1" dirty="0" err="1">
                <a:latin typeface="Bahnschrift" panose="020B0502040204020203" pitchFamily="34" charset="0"/>
              </a:rPr>
              <a:t>Mahrukh</a:t>
            </a:r>
            <a:r>
              <a:rPr lang="en-GB" b="1" dirty="0">
                <a:latin typeface="Bahnschrift" panose="020B0502040204020203" pitchFamily="34" charset="0"/>
              </a:rPr>
              <a:t> &amp; Haseeb</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04F7-9B82-3058-2842-4D7B3E1B28A9}"/>
              </a:ext>
            </a:extLst>
          </p:cNvPr>
          <p:cNvSpPr>
            <a:spLocks noGrp="1"/>
          </p:cNvSpPr>
          <p:nvPr>
            <p:ph type="title"/>
          </p:nvPr>
        </p:nvSpPr>
        <p:spPr/>
        <p:txBody>
          <a:bodyPr>
            <a:normAutofit/>
          </a:bodyPr>
          <a:lstStyle/>
          <a:p>
            <a:r>
              <a:rPr lang="en-US" sz="4000" b="1" dirty="0">
                <a:solidFill>
                  <a:srgbClr val="FF0000"/>
                </a:solidFill>
                <a:latin typeface="Corbel" panose="020B0503020204020204" pitchFamily="34" charset="0"/>
              </a:rPr>
              <a:t>Self-esteem</a:t>
            </a:r>
            <a:endParaRPr lang="en-GB" sz="4000" b="1" dirty="0">
              <a:solidFill>
                <a:srgbClr val="FF0000"/>
              </a:solidFill>
              <a:latin typeface="Corbel" panose="020B0503020204020204" pitchFamily="34" charset="0"/>
            </a:endParaRPr>
          </a:p>
        </p:txBody>
      </p:sp>
      <p:sp>
        <p:nvSpPr>
          <p:cNvPr id="4" name="Text Placeholder 3">
            <a:extLst>
              <a:ext uri="{FF2B5EF4-FFF2-40B4-BE49-F238E27FC236}">
                <a16:creationId xmlns:a16="http://schemas.microsoft.com/office/drawing/2014/main" id="{6F7D32FC-EBFF-2621-614B-A5DD0CD208E6}"/>
              </a:ext>
            </a:extLst>
          </p:cNvPr>
          <p:cNvSpPr>
            <a:spLocks noGrp="1"/>
          </p:cNvSpPr>
          <p:nvPr>
            <p:ph type="body" sz="half" idx="2"/>
          </p:nvPr>
        </p:nvSpPr>
        <p:spPr/>
        <p:txBody>
          <a:bodyPr/>
          <a:lstStyle/>
          <a:p>
            <a:r>
              <a:rPr lang="en-GB" sz="2800" dirty="0">
                <a:highlight>
                  <a:scrgbClr r="0" g="0" b="0">
                    <a:alpha val="0"/>
                  </a:scrgbClr>
                </a:highlight>
                <a:latin typeface="Corbel"/>
                <a:ea typeface="Microsoft YaHei" pitchFamily="2"/>
              </a:rPr>
              <a:t>‘Self esteem is the gravity on which we value and appreciate our individual and collective abilities, based on our faith.’</a:t>
            </a:r>
            <a:endParaRPr lang="en-GB" sz="2800" dirty="0"/>
          </a:p>
          <a:p>
            <a:endParaRPr lang="en-GB" dirty="0"/>
          </a:p>
        </p:txBody>
      </p:sp>
      <p:sp>
        <p:nvSpPr>
          <p:cNvPr id="7" name="Slide Number Placeholder 6">
            <a:extLst>
              <a:ext uri="{FF2B5EF4-FFF2-40B4-BE49-F238E27FC236}">
                <a16:creationId xmlns:a16="http://schemas.microsoft.com/office/drawing/2014/main" id="{28B89A15-8231-9097-24DF-4E176B42CC7F}"/>
              </a:ext>
            </a:extLst>
          </p:cNvPr>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9" name="Picture Placeholder 4">
            <a:extLst>
              <a:ext uri="{FF2B5EF4-FFF2-40B4-BE49-F238E27FC236}">
                <a16:creationId xmlns:a16="http://schemas.microsoft.com/office/drawing/2014/main" id="{249D3BB9-73E0-D82C-7CBB-5353CE9E14DF}"/>
              </a:ext>
            </a:extLst>
          </p:cNvPr>
          <p:cNvPicPr>
            <a:picLocks noGrp="1" noChangeAspect="1"/>
          </p:cNvPicPr>
          <p:nvPr>
            <p:ph type="pic" idx="1"/>
          </p:nvPr>
        </p:nvPicPr>
        <p:blipFill>
          <a:blip r:embed="rId2">
            <a:lum/>
            <a:alphaModFix/>
          </a:blip>
          <a:srcRect t="4163" b="4163"/>
          <a:stretch>
            <a:fillRect/>
          </a:stretch>
        </p:blipFill>
        <p:spPr>
          <a:xfrm>
            <a:off x="4868863" y="2336800"/>
            <a:ext cx="5426075" cy="3598863"/>
          </a:xfrm>
          <a:prstGeom prst="rect">
            <a:avLst/>
          </a:prstGeom>
          <a:noFill/>
          <a:ln>
            <a:noFill/>
          </a:ln>
        </p:spPr>
      </p:pic>
    </p:spTree>
    <p:extLst>
      <p:ext uri="{BB962C8B-B14F-4D97-AF65-F5344CB8AC3E}">
        <p14:creationId xmlns:p14="http://schemas.microsoft.com/office/powerpoint/2010/main" val="2967225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4E4-1A5C-C8F8-E7AD-D54FA44895BF}"/>
              </a:ext>
            </a:extLst>
          </p:cNvPr>
          <p:cNvSpPr>
            <a:spLocks noGrp="1"/>
          </p:cNvSpPr>
          <p:nvPr>
            <p:ph type="title"/>
          </p:nvPr>
        </p:nvSpPr>
        <p:spPr/>
        <p:txBody>
          <a:bodyPr>
            <a:normAutofit/>
          </a:bodyPr>
          <a:lstStyle/>
          <a:p>
            <a:r>
              <a:rPr lang="en-US" sz="4400" b="1" dirty="0">
                <a:latin typeface="Bradley Hand ITC" panose="03070402050302030203" pitchFamily="66" charset="0"/>
              </a:rPr>
              <a:t>Self-esteem of a Muslim</a:t>
            </a:r>
            <a:endParaRPr lang="en-GB" sz="4400" b="1" dirty="0">
              <a:latin typeface="Bradley Hand ITC" panose="03070402050302030203" pitchFamily="66" charset="0"/>
            </a:endParaRPr>
          </a:p>
        </p:txBody>
      </p:sp>
      <p:sp>
        <p:nvSpPr>
          <p:cNvPr id="3" name="Text Placeholder 2">
            <a:extLst>
              <a:ext uri="{FF2B5EF4-FFF2-40B4-BE49-F238E27FC236}">
                <a16:creationId xmlns:a16="http://schemas.microsoft.com/office/drawing/2014/main" id="{E37E592E-05B3-2FE7-04A9-5D2FFB3170F6}"/>
              </a:ext>
            </a:extLst>
          </p:cNvPr>
          <p:cNvSpPr>
            <a:spLocks noGrp="1"/>
          </p:cNvSpPr>
          <p:nvPr>
            <p:ph type="body" idx="1"/>
          </p:nvPr>
        </p:nvSpPr>
        <p:spPr/>
        <p:txBody>
          <a:bodyPr>
            <a:noAutofit/>
          </a:bodyPr>
          <a:lstStyle/>
          <a:p>
            <a:r>
              <a:rPr lang="en-US" dirty="0">
                <a:solidFill>
                  <a:schemeClr val="bg1">
                    <a:lumMod val="95000"/>
                    <a:lumOff val="5000"/>
                  </a:schemeClr>
                </a:solidFill>
                <a:latin typeface="Corbel" panose="020B0503020204020204" pitchFamily="34" charset="0"/>
              </a:rPr>
              <a:t>Eman Increases &amp; Decreases</a:t>
            </a:r>
            <a:endParaRPr lang="en-GB" dirty="0">
              <a:solidFill>
                <a:schemeClr val="bg1">
                  <a:lumMod val="95000"/>
                  <a:lumOff val="5000"/>
                </a:schemeClr>
              </a:solidFill>
              <a:latin typeface="Corbel" panose="020B0503020204020204" pitchFamily="34" charset="0"/>
            </a:endParaRPr>
          </a:p>
        </p:txBody>
      </p:sp>
      <p:sp>
        <p:nvSpPr>
          <p:cNvPr id="4" name="Content Placeholder 3">
            <a:extLst>
              <a:ext uri="{FF2B5EF4-FFF2-40B4-BE49-F238E27FC236}">
                <a16:creationId xmlns:a16="http://schemas.microsoft.com/office/drawing/2014/main" id="{86DBDE11-2A23-D7EB-96F1-3C1F4D802872}"/>
              </a:ext>
            </a:extLst>
          </p:cNvPr>
          <p:cNvSpPr>
            <a:spLocks noGrp="1"/>
          </p:cNvSpPr>
          <p:nvPr>
            <p:ph sz="half" idx="2"/>
          </p:nvPr>
        </p:nvSpPr>
        <p:spPr/>
        <p:txBody>
          <a:bodyPr>
            <a:normAutofit/>
          </a:bodyPr>
          <a:lstStyle/>
          <a:p>
            <a:r>
              <a:rPr lang="en-US" dirty="0">
                <a:latin typeface="Corbel" panose="020B0503020204020204" pitchFamily="34" charset="0"/>
              </a:rPr>
              <a:t>A Muslim’s Eman increases with the acts of Obedience to Allah SWT and Decreases with the acts of Disobedience. </a:t>
            </a:r>
          </a:p>
          <a:p>
            <a:r>
              <a:rPr lang="en-US" dirty="0">
                <a:latin typeface="Corbel" panose="020B0503020204020204" pitchFamily="34" charset="0"/>
              </a:rPr>
              <a:t>We have to have a strong Conviction in our Heart, say it from our Tongue and show it from our Actions.</a:t>
            </a:r>
          </a:p>
        </p:txBody>
      </p:sp>
      <p:sp>
        <p:nvSpPr>
          <p:cNvPr id="5" name="Text Placeholder 4">
            <a:extLst>
              <a:ext uri="{FF2B5EF4-FFF2-40B4-BE49-F238E27FC236}">
                <a16:creationId xmlns:a16="http://schemas.microsoft.com/office/drawing/2014/main" id="{F1A4EAFB-4A6B-801B-441D-68C432670C61}"/>
              </a:ext>
            </a:extLst>
          </p:cNvPr>
          <p:cNvSpPr>
            <a:spLocks noGrp="1"/>
          </p:cNvSpPr>
          <p:nvPr>
            <p:ph type="body" sz="quarter" idx="3"/>
          </p:nvPr>
        </p:nvSpPr>
        <p:spPr/>
        <p:txBody>
          <a:bodyPr>
            <a:noAutofit/>
          </a:bodyPr>
          <a:lstStyle/>
          <a:p>
            <a:r>
              <a:rPr lang="en-US" dirty="0">
                <a:solidFill>
                  <a:schemeClr val="bg1">
                    <a:lumMod val="95000"/>
                    <a:lumOff val="5000"/>
                  </a:schemeClr>
                </a:solidFill>
                <a:latin typeface="Corbel" panose="020B0503020204020204" pitchFamily="34" charset="0"/>
              </a:rPr>
              <a:t>Self-esteem goes High &amp; Low</a:t>
            </a:r>
            <a:endParaRPr lang="en-GB" dirty="0">
              <a:solidFill>
                <a:schemeClr val="bg1">
                  <a:lumMod val="95000"/>
                  <a:lumOff val="5000"/>
                </a:schemeClr>
              </a:solidFill>
              <a:latin typeface="Corbel" panose="020B0503020204020204" pitchFamily="34" charset="0"/>
            </a:endParaRPr>
          </a:p>
        </p:txBody>
      </p:sp>
      <p:sp>
        <p:nvSpPr>
          <p:cNvPr id="6" name="Content Placeholder 5">
            <a:extLst>
              <a:ext uri="{FF2B5EF4-FFF2-40B4-BE49-F238E27FC236}">
                <a16:creationId xmlns:a16="http://schemas.microsoft.com/office/drawing/2014/main" id="{7E51D063-71E1-EA3E-4215-6F90355BC64B}"/>
              </a:ext>
            </a:extLst>
          </p:cNvPr>
          <p:cNvSpPr>
            <a:spLocks noGrp="1"/>
          </p:cNvSpPr>
          <p:nvPr>
            <p:ph sz="quarter" idx="4"/>
          </p:nvPr>
        </p:nvSpPr>
        <p:spPr/>
        <p:txBody>
          <a:bodyPr>
            <a:normAutofit/>
          </a:bodyPr>
          <a:lstStyle/>
          <a:p>
            <a:r>
              <a:rPr lang="en-US" dirty="0">
                <a:latin typeface="Corbel" panose="020B0503020204020204" pitchFamily="34" charset="0"/>
              </a:rPr>
              <a:t>Eman directly connected to the Self-esteem.</a:t>
            </a:r>
          </a:p>
          <a:p>
            <a:r>
              <a:rPr lang="en-US" dirty="0">
                <a:latin typeface="Corbel" panose="020B0503020204020204" pitchFamily="34" charset="0"/>
              </a:rPr>
              <a:t>As Eman increases, our Self-esteem goes High and as Eman decreases, our Self-esteem goes low.</a:t>
            </a:r>
            <a:endParaRPr lang="en-GB" dirty="0">
              <a:latin typeface="Corbel" panose="020B0503020204020204" pitchFamily="34" charset="0"/>
            </a:endParaRPr>
          </a:p>
        </p:txBody>
      </p:sp>
      <p:sp>
        <p:nvSpPr>
          <p:cNvPr id="9" name="Slide Number Placeholder 8">
            <a:extLst>
              <a:ext uri="{FF2B5EF4-FFF2-40B4-BE49-F238E27FC236}">
                <a16:creationId xmlns:a16="http://schemas.microsoft.com/office/drawing/2014/main" id="{ADC08646-817C-68B4-B873-94CB24B66CD0}"/>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047714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D7A7D8-9AFB-4162-A5F7-1C487BB4B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05" y="61914"/>
            <a:ext cx="12000489" cy="6734175"/>
          </a:xfrm>
          <a:prstGeom prst="rect">
            <a:avLst/>
          </a:prstGeom>
        </p:spPr>
      </p:pic>
      <p:sp>
        <p:nvSpPr>
          <p:cNvPr id="4" name="TextBox 3">
            <a:extLst>
              <a:ext uri="{FF2B5EF4-FFF2-40B4-BE49-F238E27FC236}">
                <a16:creationId xmlns:a16="http://schemas.microsoft.com/office/drawing/2014/main" id="{1C3FE472-7268-D55A-DEE3-399503913333}"/>
              </a:ext>
            </a:extLst>
          </p:cNvPr>
          <p:cNvSpPr txBox="1"/>
          <p:nvPr/>
        </p:nvSpPr>
        <p:spPr>
          <a:xfrm>
            <a:off x="1592495" y="2816275"/>
            <a:ext cx="8096036" cy="1938992"/>
          </a:xfrm>
          <a:prstGeom prst="rect">
            <a:avLst/>
          </a:prstGeom>
          <a:noFill/>
        </p:spPr>
        <p:txBody>
          <a:bodyPr wrap="square">
            <a:spAutoFit/>
          </a:bodyPr>
          <a:lstStyle/>
          <a:p>
            <a:r>
              <a:rPr lang="en-GB" sz="4000" b="1" dirty="0">
                <a:solidFill>
                  <a:schemeClr val="bg1">
                    <a:lumMod val="95000"/>
                    <a:lumOff val="5000"/>
                  </a:schemeClr>
                </a:solidFill>
              </a:rPr>
              <a:t> </a:t>
            </a:r>
            <a:r>
              <a:rPr lang="en-US" sz="4000" b="1" dirty="0">
                <a:solidFill>
                  <a:schemeClr val="bg1">
                    <a:lumMod val="95000"/>
                    <a:lumOff val="5000"/>
                  </a:schemeClr>
                </a:solidFill>
              </a:rPr>
              <a:t>Nusaybah bint </a:t>
            </a:r>
            <a:r>
              <a:rPr lang="en-US" sz="4000" b="1" dirty="0">
                <a:solidFill>
                  <a:srgbClr val="FF0000"/>
                </a:solidFill>
              </a:rPr>
              <a:t>Ka’ab (RA): </a:t>
            </a:r>
            <a:r>
              <a:rPr lang="en-US" sz="4000" b="1" dirty="0">
                <a:solidFill>
                  <a:schemeClr val="bg1">
                    <a:lumMod val="95000"/>
                    <a:lumOff val="5000"/>
                  </a:schemeClr>
                </a:solidFill>
              </a:rPr>
              <a:t>Embodying </a:t>
            </a:r>
            <a:r>
              <a:rPr lang="en-US" sz="4000" b="1" dirty="0">
                <a:solidFill>
                  <a:srgbClr val="FF0000"/>
                </a:solidFill>
              </a:rPr>
              <a:t>High Self-Esteem </a:t>
            </a:r>
            <a:r>
              <a:rPr lang="en-US" sz="4000" b="1" dirty="0">
                <a:solidFill>
                  <a:schemeClr val="bg1">
                    <a:lumMod val="95000"/>
                    <a:lumOff val="5000"/>
                  </a:schemeClr>
                </a:solidFill>
              </a:rPr>
              <a:t>and Faith in Islam</a:t>
            </a:r>
            <a:r>
              <a:rPr lang="en-GB" sz="4000" b="1" dirty="0">
                <a:solidFill>
                  <a:schemeClr val="bg1">
                    <a:lumMod val="95000"/>
                    <a:lumOff val="5000"/>
                  </a:schemeClr>
                </a:solidFill>
              </a:rPr>
              <a:t>  </a:t>
            </a:r>
            <a:r>
              <a:rPr lang="en-GB" sz="1200" b="1" dirty="0">
                <a:solidFill>
                  <a:srgbClr val="FF0000"/>
                </a:solidFill>
              </a:rPr>
              <a:t>(Image ref: womeninislam1.wordpress.com)</a:t>
            </a:r>
            <a:r>
              <a:rPr lang="en-GB" sz="4000" b="1" dirty="0">
                <a:solidFill>
                  <a:srgbClr val="FF0000"/>
                </a:solidFill>
              </a:rPr>
              <a:t>          </a:t>
            </a:r>
          </a:p>
        </p:txBody>
      </p:sp>
      <p:sp>
        <p:nvSpPr>
          <p:cNvPr id="6" name="Slide Number Placeholder 5">
            <a:extLst>
              <a:ext uri="{FF2B5EF4-FFF2-40B4-BE49-F238E27FC236}">
                <a16:creationId xmlns:a16="http://schemas.microsoft.com/office/drawing/2014/main" id="{F52B5583-DE91-AE0F-3675-1EB4FF3DBAFC}"/>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462884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32E94-2ABA-DA2D-6282-C2D645F9F267}"/>
              </a:ext>
            </a:extLst>
          </p:cNvPr>
          <p:cNvSpPr>
            <a:spLocks noGrp="1"/>
          </p:cNvSpPr>
          <p:nvPr>
            <p:ph type="title"/>
          </p:nvPr>
        </p:nvSpPr>
        <p:spPr/>
        <p:txBody>
          <a:bodyPr>
            <a:normAutofit/>
          </a:bodyPr>
          <a:lstStyle/>
          <a:p>
            <a:r>
              <a:rPr lang="en-US" sz="4000" b="1" dirty="0">
                <a:latin typeface="Corbel" panose="020B0503020204020204" pitchFamily="34" charset="0"/>
              </a:rPr>
              <a:t>Quotes by the Scholars</a:t>
            </a:r>
            <a:endParaRPr lang="en-GB" sz="4000" b="1" dirty="0">
              <a:latin typeface="Corbel" panose="020B0503020204020204" pitchFamily="34" charset="0"/>
            </a:endParaRPr>
          </a:p>
        </p:txBody>
      </p:sp>
      <p:sp>
        <p:nvSpPr>
          <p:cNvPr id="3" name="Text Placeholder 2">
            <a:extLst>
              <a:ext uri="{FF2B5EF4-FFF2-40B4-BE49-F238E27FC236}">
                <a16:creationId xmlns:a16="http://schemas.microsoft.com/office/drawing/2014/main" id="{E3FB6B8B-340D-7AB9-9492-47E12D3C3860}"/>
              </a:ext>
            </a:extLst>
          </p:cNvPr>
          <p:cNvSpPr>
            <a:spLocks noGrp="1"/>
          </p:cNvSpPr>
          <p:nvPr>
            <p:ph type="body" idx="1"/>
          </p:nvPr>
        </p:nvSpPr>
        <p:spPr>
          <a:xfrm>
            <a:off x="660945" y="1984075"/>
            <a:ext cx="3070035" cy="538266"/>
          </a:xfrm>
        </p:spPr>
        <p:txBody>
          <a:bodyPr/>
          <a:lstStyle/>
          <a:p>
            <a:r>
              <a:rPr lang="en-US" sz="2000" b="1" dirty="0">
                <a:latin typeface="Corbel" panose="020B0503020204020204" pitchFamily="34" charset="0"/>
              </a:rPr>
              <a:t>Imam Ibn Hajar Al-</a:t>
            </a:r>
            <a:r>
              <a:rPr lang="en-US" sz="2000" b="1" dirty="0" err="1">
                <a:latin typeface="Corbel" panose="020B0503020204020204" pitchFamily="34" charset="0"/>
              </a:rPr>
              <a:t>Asqalani</a:t>
            </a:r>
            <a:r>
              <a:rPr lang="en-US" sz="2000" b="1" dirty="0">
                <a:latin typeface="Corbel" panose="020B0503020204020204" pitchFamily="34" charset="0"/>
              </a:rPr>
              <a:t> </a:t>
            </a:r>
            <a:endParaRPr lang="en-GB" sz="2000" b="1" dirty="0">
              <a:latin typeface="Corbel" panose="020B0503020204020204" pitchFamily="34" charset="0"/>
            </a:endParaRPr>
          </a:p>
        </p:txBody>
      </p:sp>
      <p:sp>
        <p:nvSpPr>
          <p:cNvPr id="4" name="Text Placeholder 3">
            <a:extLst>
              <a:ext uri="{FF2B5EF4-FFF2-40B4-BE49-F238E27FC236}">
                <a16:creationId xmlns:a16="http://schemas.microsoft.com/office/drawing/2014/main" id="{D91593FE-6038-E6C5-1439-648F5FCAC6BB}"/>
              </a:ext>
            </a:extLst>
          </p:cNvPr>
          <p:cNvSpPr>
            <a:spLocks noGrp="1"/>
          </p:cNvSpPr>
          <p:nvPr>
            <p:ph type="body" sz="half" idx="15"/>
          </p:nvPr>
        </p:nvSpPr>
        <p:spPr>
          <a:xfrm>
            <a:off x="660945" y="2522341"/>
            <a:ext cx="3049703" cy="3163681"/>
          </a:xfrm>
        </p:spPr>
        <p:txBody>
          <a:bodyPr>
            <a:noAutofit/>
          </a:bodyPr>
          <a:lstStyle/>
          <a:p>
            <a:r>
              <a:rPr lang="en-US" sz="2000" b="1" i="1" dirty="0">
                <a:latin typeface="Corbel" panose="020B0503020204020204" pitchFamily="34" charset="0"/>
              </a:rPr>
              <a:t>“Umm’ Umarah took part in the pledge of Al-Aqabah and witnessed it. She participated in battles of Uhud, Khaybar, Hunayn and Yamamah. She was present at Hudaybiyah and ‘Umrah Al-Qadaa.’ Umm’ Umarah witnessed the victory of Makkah. Her presence at the most important battles and events are highly appreciated more than that of the other women.”</a:t>
            </a:r>
            <a:endParaRPr lang="en-GB" sz="2000" b="1" i="1" dirty="0">
              <a:latin typeface="Corbel" panose="020B0503020204020204" pitchFamily="34" charset="0"/>
            </a:endParaRPr>
          </a:p>
        </p:txBody>
      </p:sp>
      <p:sp>
        <p:nvSpPr>
          <p:cNvPr id="5" name="Text Placeholder 4">
            <a:extLst>
              <a:ext uri="{FF2B5EF4-FFF2-40B4-BE49-F238E27FC236}">
                <a16:creationId xmlns:a16="http://schemas.microsoft.com/office/drawing/2014/main" id="{B3F106CE-F7AF-11E1-103C-CC32F03A841F}"/>
              </a:ext>
            </a:extLst>
          </p:cNvPr>
          <p:cNvSpPr>
            <a:spLocks noGrp="1"/>
          </p:cNvSpPr>
          <p:nvPr>
            <p:ph type="body" sz="quarter" idx="3"/>
          </p:nvPr>
        </p:nvSpPr>
        <p:spPr>
          <a:xfrm>
            <a:off x="3956025" y="1834166"/>
            <a:ext cx="3063240" cy="502707"/>
          </a:xfrm>
        </p:spPr>
        <p:txBody>
          <a:bodyPr/>
          <a:lstStyle/>
          <a:p>
            <a:r>
              <a:rPr lang="en-US" sz="2000" b="1" dirty="0">
                <a:latin typeface="Corbel" panose="020B0503020204020204" pitchFamily="34" charset="0"/>
              </a:rPr>
              <a:t>Ali Al-Shawkani, M(2006). </a:t>
            </a:r>
          </a:p>
        </p:txBody>
      </p:sp>
      <p:sp>
        <p:nvSpPr>
          <p:cNvPr id="6" name="Text Placeholder 5">
            <a:extLst>
              <a:ext uri="{FF2B5EF4-FFF2-40B4-BE49-F238E27FC236}">
                <a16:creationId xmlns:a16="http://schemas.microsoft.com/office/drawing/2014/main" id="{520B7C88-546E-DD38-968C-621FC1572FFD}"/>
              </a:ext>
            </a:extLst>
          </p:cNvPr>
          <p:cNvSpPr>
            <a:spLocks noGrp="1"/>
          </p:cNvSpPr>
          <p:nvPr>
            <p:ph type="body" sz="half" idx="16"/>
          </p:nvPr>
        </p:nvSpPr>
        <p:spPr>
          <a:xfrm>
            <a:off x="3945471" y="2458529"/>
            <a:ext cx="3063240" cy="4339086"/>
          </a:xfrm>
        </p:spPr>
        <p:txBody>
          <a:bodyPr>
            <a:noAutofit/>
          </a:bodyPr>
          <a:lstStyle/>
          <a:p>
            <a:r>
              <a:rPr lang="en-US" sz="1600" b="1" i="1" dirty="0">
                <a:latin typeface="Corbel" panose="020B0503020204020204" pitchFamily="34" charset="0"/>
              </a:rPr>
              <a:t>“Nusaybah RA took the sword and a shield to protect Nabi s.aw when there was havoc in the battle field of Uhud. The Messenger of Allah stated that ‘Whenever I turned to the left or right, I saw her (Nusaybah) fighting for me.’ Nusaybah RA heard the news that her son Habib was murdered by Musaylama (when sent as ambassador of Nabi s.aw) vowed to kill him. Finally in the battle of Yamamah, Nusaybah RA and her son Abdullah killed Musaylamah when he was injured. His son was martyred and one of her arm was cut off in this battle.”</a:t>
            </a:r>
            <a:endParaRPr lang="en-GB" sz="1600" b="1" i="1" dirty="0">
              <a:latin typeface="Corbel" panose="020B0503020204020204" pitchFamily="34" charset="0"/>
            </a:endParaRPr>
          </a:p>
        </p:txBody>
      </p:sp>
      <p:sp>
        <p:nvSpPr>
          <p:cNvPr id="7" name="Text Placeholder 6">
            <a:extLst>
              <a:ext uri="{FF2B5EF4-FFF2-40B4-BE49-F238E27FC236}">
                <a16:creationId xmlns:a16="http://schemas.microsoft.com/office/drawing/2014/main" id="{D91AD9A8-1DB9-5FD9-67E3-DD905BAE60E6}"/>
              </a:ext>
            </a:extLst>
          </p:cNvPr>
          <p:cNvSpPr>
            <a:spLocks noGrp="1"/>
          </p:cNvSpPr>
          <p:nvPr>
            <p:ph type="body" sz="quarter" idx="13"/>
          </p:nvPr>
        </p:nvSpPr>
        <p:spPr>
          <a:xfrm>
            <a:off x="7224157" y="1984075"/>
            <a:ext cx="3070025" cy="538266"/>
          </a:xfrm>
        </p:spPr>
        <p:txBody>
          <a:bodyPr/>
          <a:lstStyle/>
          <a:p>
            <a:r>
              <a:rPr lang="en-GB" sz="1800" b="1" dirty="0">
                <a:latin typeface="Corbel" panose="020B0503020204020204" pitchFamily="34" charset="0"/>
              </a:rPr>
              <a:t>Qassem, H. Umm’ Umara: The Prophet’s Shield at Uhud </a:t>
            </a:r>
          </a:p>
        </p:txBody>
      </p:sp>
      <p:sp>
        <p:nvSpPr>
          <p:cNvPr id="8" name="Text Placeholder 7">
            <a:extLst>
              <a:ext uri="{FF2B5EF4-FFF2-40B4-BE49-F238E27FC236}">
                <a16:creationId xmlns:a16="http://schemas.microsoft.com/office/drawing/2014/main" id="{41C5AFB4-9C1C-B472-07D3-8EC6A7FB1D8D}"/>
              </a:ext>
            </a:extLst>
          </p:cNvPr>
          <p:cNvSpPr>
            <a:spLocks noGrp="1"/>
          </p:cNvSpPr>
          <p:nvPr>
            <p:ph type="body" sz="half" idx="17"/>
          </p:nvPr>
        </p:nvSpPr>
        <p:spPr>
          <a:xfrm>
            <a:off x="7224157" y="2672251"/>
            <a:ext cx="3070025" cy="4125364"/>
          </a:xfrm>
        </p:spPr>
        <p:txBody>
          <a:bodyPr>
            <a:noAutofit/>
          </a:bodyPr>
          <a:lstStyle/>
          <a:p>
            <a:r>
              <a:rPr lang="en-US" sz="2000" b="1" i="1" dirty="0">
                <a:latin typeface="Corbel" panose="020B0503020204020204" pitchFamily="34" charset="0"/>
              </a:rPr>
              <a:t>“Nusaybah bint Ka’ab / Umm’ Umara took part in Jihad (fighting with sword / Weapon) for the cause of Allah. She considered Woman and a Man are both equally responsible to defend the religion of Islam. Nusaybah RA took part in the battle of Uhud, Hunayn and was present at the Treaty of Hudaybiyah.”</a:t>
            </a:r>
            <a:endParaRPr lang="en-GB" sz="2000" b="1" i="1" dirty="0">
              <a:latin typeface="Corbel" panose="020B0503020204020204" pitchFamily="34" charset="0"/>
            </a:endParaRPr>
          </a:p>
        </p:txBody>
      </p:sp>
      <p:sp>
        <p:nvSpPr>
          <p:cNvPr id="11" name="Slide Number Placeholder 10">
            <a:extLst>
              <a:ext uri="{FF2B5EF4-FFF2-40B4-BE49-F238E27FC236}">
                <a16:creationId xmlns:a16="http://schemas.microsoft.com/office/drawing/2014/main" id="{CFE7B6E1-954B-8B95-B327-EBB5C230A363}"/>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706544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79A63-4B74-E9C9-329B-274AA943B690}"/>
              </a:ext>
            </a:extLst>
          </p:cNvPr>
          <p:cNvSpPr>
            <a:spLocks noGrp="1"/>
          </p:cNvSpPr>
          <p:nvPr>
            <p:ph type="title"/>
          </p:nvPr>
        </p:nvSpPr>
        <p:spPr/>
        <p:txBody>
          <a:bodyPr>
            <a:noAutofit/>
          </a:bodyPr>
          <a:lstStyle/>
          <a:p>
            <a:r>
              <a:rPr lang="en-US" sz="4400" b="1" dirty="0">
                <a:latin typeface="Bradley Hand ITC" panose="03070402050302030203" pitchFamily="66" charset="0"/>
              </a:rPr>
              <a:t>Nusaybah bint Ka’ab RA </a:t>
            </a:r>
            <a:br>
              <a:rPr lang="en-US" sz="4400" b="1" dirty="0">
                <a:latin typeface="Bradley Hand ITC" panose="03070402050302030203" pitchFamily="66" charset="0"/>
              </a:rPr>
            </a:br>
            <a:r>
              <a:rPr lang="en-US" sz="4400" b="1" dirty="0">
                <a:latin typeface="Bradley Hand ITC" panose="03070402050302030203" pitchFamily="66" charset="0"/>
              </a:rPr>
              <a:t>Um Amarah</a:t>
            </a:r>
            <a:endParaRPr lang="en-GB" sz="4400" b="1" dirty="0">
              <a:latin typeface="Bradley Hand ITC" panose="03070402050302030203" pitchFamily="66" charset="0"/>
            </a:endParaRPr>
          </a:p>
        </p:txBody>
      </p:sp>
      <p:sp>
        <p:nvSpPr>
          <p:cNvPr id="3" name="Text Placeholder 2">
            <a:extLst>
              <a:ext uri="{FF2B5EF4-FFF2-40B4-BE49-F238E27FC236}">
                <a16:creationId xmlns:a16="http://schemas.microsoft.com/office/drawing/2014/main" id="{49D5B775-B104-7DED-B772-DAAB10140830}"/>
              </a:ext>
            </a:extLst>
          </p:cNvPr>
          <p:cNvSpPr>
            <a:spLocks noGrp="1"/>
          </p:cNvSpPr>
          <p:nvPr>
            <p:ph type="body" idx="1"/>
          </p:nvPr>
        </p:nvSpPr>
        <p:spPr/>
        <p:txBody>
          <a:bodyPr>
            <a:normAutofit fontScale="85000" lnSpcReduction="10000"/>
          </a:bodyPr>
          <a:lstStyle/>
          <a:p>
            <a:r>
              <a:rPr lang="en-GB" sz="2800" dirty="0">
                <a:solidFill>
                  <a:schemeClr val="tx1"/>
                </a:solidFill>
                <a:highlight>
                  <a:scrgbClr r="0" g="0" b="0">
                    <a:alpha val="0"/>
                  </a:scrgbClr>
                </a:highlight>
                <a:latin typeface="Corbel" panose="020B0503020204020204" pitchFamily="34" charset="0"/>
                <a:ea typeface="Microsoft YaHei" pitchFamily="2"/>
              </a:rPr>
              <a:t>A Warrior Sahabiyah, a Symbol of High Level of Eman and Taqwa, reflected in her unmatched Self-esteem resultantly Chosen by Allah SWT to be the Companion of Nabi S.A.W (</a:t>
            </a:r>
            <a:r>
              <a:rPr lang="en-GB" sz="2800" dirty="0" err="1">
                <a:solidFill>
                  <a:schemeClr val="tx1"/>
                </a:solidFill>
                <a:highlight>
                  <a:scrgbClr r="0" g="0" b="0">
                    <a:alpha val="0"/>
                  </a:scrgbClr>
                </a:highlight>
                <a:latin typeface="Corbel" panose="020B0503020204020204" pitchFamily="34" charset="0"/>
                <a:ea typeface="Microsoft YaHei" pitchFamily="2"/>
              </a:rPr>
              <a:t>Salallaho</a:t>
            </a:r>
            <a:r>
              <a:rPr lang="en-GB" sz="2800" dirty="0">
                <a:solidFill>
                  <a:schemeClr val="tx1"/>
                </a:solidFill>
                <a:highlight>
                  <a:scrgbClr r="0" g="0" b="0">
                    <a:alpha val="0"/>
                  </a:scrgbClr>
                </a:highlight>
                <a:latin typeface="Corbel" panose="020B0503020204020204" pitchFamily="34" charset="0"/>
                <a:ea typeface="Microsoft YaHei" pitchFamily="2"/>
              </a:rPr>
              <a:t> </a:t>
            </a:r>
            <a:r>
              <a:rPr lang="en-GB" sz="2800" dirty="0" err="1">
                <a:solidFill>
                  <a:schemeClr val="tx1"/>
                </a:solidFill>
                <a:highlight>
                  <a:scrgbClr r="0" g="0" b="0">
                    <a:alpha val="0"/>
                  </a:scrgbClr>
                </a:highlight>
                <a:latin typeface="Corbel" panose="020B0503020204020204" pitchFamily="34" charset="0"/>
                <a:ea typeface="Microsoft YaHei" pitchFamily="2"/>
              </a:rPr>
              <a:t>Alaihi</a:t>
            </a:r>
            <a:r>
              <a:rPr lang="en-GB" sz="2800" dirty="0">
                <a:solidFill>
                  <a:schemeClr val="tx1"/>
                </a:solidFill>
                <a:highlight>
                  <a:scrgbClr r="0" g="0" b="0">
                    <a:alpha val="0"/>
                  </a:scrgbClr>
                </a:highlight>
                <a:latin typeface="Corbel" panose="020B0503020204020204" pitchFamily="34" charset="0"/>
                <a:ea typeface="Microsoft YaHei" pitchFamily="2"/>
              </a:rPr>
              <a:t> </a:t>
            </a:r>
            <a:r>
              <a:rPr lang="en-GB" sz="2800" dirty="0" err="1">
                <a:solidFill>
                  <a:schemeClr val="tx1"/>
                </a:solidFill>
                <a:highlight>
                  <a:scrgbClr r="0" g="0" b="0">
                    <a:alpha val="0"/>
                  </a:scrgbClr>
                </a:highlight>
                <a:latin typeface="Corbel" panose="020B0503020204020204" pitchFamily="34" charset="0"/>
                <a:ea typeface="Microsoft YaHei" pitchFamily="2"/>
              </a:rPr>
              <a:t>Wasallam</a:t>
            </a:r>
            <a:r>
              <a:rPr lang="en-GB" sz="2800" dirty="0">
                <a:solidFill>
                  <a:schemeClr val="tx1"/>
                </a:solidFill>
                <a:highlight>
                  <a:scrgbClr r="0" g="0" b="0">
                    <a:alpha val="0"/>
                  </a:scrgbClr>
                </a:highlight>
                <a:latin typeface="Corbel" panose="020B0503020204020204" pitchFamily="34" charset="0"/>
                <a:ea typeface="Microsoft YaHei" pitchFamily="2"/>
              </a:rPr>
              <a:t>) in Junnah</a:t>
            </a:r>
          </a:p>
          <a:p>
            <a:r>
              <a:rPr lang="en-GB" sz="2800" dirty="0">
                <a:solidFill>
                  <a:schemeClr val="tx1"/>
                </a:solidFill>
                <a:highlight>
                  <a:scrgbClr r="0" g="0" b="0">
                    <a:alpha val="0"/>
                  </a:scrgbClr>
                </a:highlight>
                <a:latin typeface="Corbel" panose="020B0503020204020204" pitchFamily="34" charset="0"/>
                <a:ea typeface="Microsoft YaHei" pitchFamily="2"/>
              </a:rPr>
              <a:t>Nusaybah RA (</a:t>
            </a:r>
            <a:r>
              <a:rPr lang="en-GB" sz="2800" dirty="0" err="1">
                <a:solidFill>
                  <a:schemeClr val="tx1"/>
                </a:solidFill>
                <a:highlight>
                  <a:scrgbClr r="0" g="0" b="0">
                    <a:alpha val="0"/>
                  </a:scrgbClr>
                </a:highlight>
                <a:latin typeface="Corbel" panose="020B0503020204020204" pitchFamily="34" charset="0"/>
                <a:ea typeface="Microsoft YaHei" pitchFamily="2"/>
              </a:rPr>
              <a:t>RadeyAllahu</a:t>
            </a:r>
            <a:r>
              <a:rPr lang="en-GB" sz="2800" dirty="0">
                <a:solidFill>
                  <a:schemeClr val="tx1"/>
                </a:solidFill>
                <a:highlight>
                  <a:scrgbClr r="0" g="0" b="0">
                    <a:alpha val="0"/>
                  </a:scrgbClr>
                </a:highlight>
                <a:latin typeface="Corbel" panose="020B0503020204020204" pitchFamily="34" charset="0"/>
                <a:ea typeface="Microsoft YaHei" pitchFamily="2"/>
              </a:rPr>
              <a:t> Anha) was called ‘Um </a:t>
            </a:r>
            <a:r>
              <a:rPr lang="en-GB" sz="2800" dirty="0" err="1">
                <a:solidFill>
                  <a:schemeClr val="tx1"/>
                </a:solidFill>
                <a:highlight>
                  <a:scrgbClr r="0" g="0" b="0">
                    <a:alpha val="0"/>
                  </a:scrgbClr>
                </a:highlight>
                <a:latin typeface="Corbel" panose="020B0503020204020204" pitchFamily="34" charset="0"/>
                <a:ea typeface="Microsoft YaHei" pitchFamily="2"/>
              </a:rPr>
              <a:t>Amarah</a:t>
            </a:r>
            <a:r>
              <a:rPr lang="en-GB" sz="2800" dirty="0">
                <a:solidFill>
                  <a:schemeClr val="tx1"/>
                </a:solidFill>
                <a:highlight>
                  <a:scrgbClr r="0" g="0" b="0">
                    <a:alpha val="0"/>
                  </a:scrgbClr>
                </a:highlight>
                <a:latin typeface="Corbel" panose="020B0503020204020204" pitchFamily="34" charset="0"/>
                <a:ea typeface="Microsoft YaHei" pitchFamily="2"/>
              </a:rPr>
              <a:t>’ and she believed that women had the same right as men to fight for Allah’s cause.</a:t>
            </a:r>
          </a:p>
          <a:p>
            <a:endParaRPr lang="en-GB" dirty="0"/>
          </a:p>
        </p:txBody>
      </p:sp>
      <p:sp>
        <p:nvSpPr>
          <p:cNvPr id="6" name="Slide Number Placeholder 5">
            <a:extLst>
              <a:ext uri="{FF2B5EF4-FFF2-40B4-BE49-F238E27FC236}">
                <a16:creationId xmlns:a16="http://schemas.microsoft.com/office/drawing/2014/main" id="{AF69A227-A172-0A30-7104-7F78B6634940}"/>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681688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0E3BE-25FB-D35A-772D-BBF2F1045CDB}"/>
              </a:ext>
            </a:extLst>
          </p:cNvPr>
          <p:cNvSpPr>
            <a:spLocks noGrp="1"/>
          </p:cNvSpPr>
          <p:nvPr>
            <p:ph type="title"/>
          </p:nvPr>
        </p:nvSpPr>
        <p:spPr>
          <a:xfrm>
            <a:off x="503433" y="0"/>
            <a:ext cx="11311847" cy="698643"/>
          </a:xfrm>
        </p:spPr>
        <p:txBody>
          <a:bodyPr>
            <a:normAutofit/>
          </a:bodyPr>
          <a:lstStyle/>
          <a:p>
            <a:pPr algn="ctr"/>
            <a:r>
              <a:rPr lang="en-US" b="1" dirty="0">
                <a:latin typeface="Corbel" panose="020B0503020204020204" pitchFamily="34" charset="0"/>
              </a:rPr>
              <a:t>Lineage</a:t>
            </a:r>
            <a:endParaRPr lang="en-GB" b="1" dirty="0">
              <a:latin typeface="Corbel" panose="020B0503020204020204" pitchFamily="34" charset="0"/>
            </a:endParaRPr>
          </a:p>
        </p:txBody>
      </p:sp>
      <p:graphicFrame>
        <p:nvGraphicFramePr>
          <p:cNvPr id="20" name="Table 19">
            <a:extLst>
              <a:ext uri="{FF2B5EF4-FFF2-40B4-BE49-F238E27FC236}">
                <a16:creationId xmlns:a16="http://schemas.microsoft.com/office/drawing/2014/main" id="{D050BA87-DE16-29EA-C6FB-D678CF4E5F8D}"/>
              </a:ext>
            </a:extLst>
          </p:cNvPr>
          <p:cNvGraphicFramePr>
            <a:graphicFrameLocks noGrp="1"/>
          </p:cNvGraphicFramePr>
          <p:nvPr>
            <p:extLst>
              <p:ext uri="{D42A27DB-BD31-4B8C-83A1-F6EECF244321}">
                <p14:modId xmlns:p14="http://schemas.microsoft.com/office/powerpoint/2010/main" val="3321161828"/>
              </p:ext>
            </p:extLst>
          </p:nvPr>
        </p:nvGraphicFramePr>
        <p:xfrm>
          <a:off x="28280" y="625398"/>
          <a:ext cx="12192000" cy="6179668"/>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3560237091"/>
                    </a:ext>
                  </a:extLst>
                </a:gridCol>
                <a:gridCol w="2438400">
                  <a:extLst>
                    <a:ext uri="{9D8B030D-6E8A-4147-A177-3AD203B41FA5}">
                      <a16:colId xmlns:a16="http://schemas.microsoft.com/office/drawing/2014/main" val="1593976479"/>
                    </a:ext>
                  </a:extLst>
                </a:gridCol>
                <a:gridCol w="2438400">
                  <a:extLst>
                    <a:ext uri="{9D8B030D-6E8A-4147-A177-3AD203B41FA5}">
                      <a16:colId xmlns:a16="http://schemas.microsoft.com/office/drawing/2014/main" val="1196342513"/>
                    </a:ext>
                  </a:extLst>
                </a:gridCol>
                <a:gridCol w="2438400">
                  <a:extLst>
                    <a:ext uri="{9D8B030D-6E8A-4147-A177-3AD203B41FA5}">
                      <a16:colId xmlns:a16="http://schemas.microsoft.com/office/drawing/2014/main" val="3135451006"/>
                    </a:ext>
                  </a:extLst>
                </a:gridCol>
                <a:gridCol w="2438400">
                  <a:extLst>
                    <a:ext uri="{9D8B030D-6E8A-4147-A177-3AD203B41FA5}">
                      <a16:colId xmlns:a16="http://schemas.microsoft.com/office/drawing/2014/main" val="1506943003"/>
                    </a:ext>
                  </a:extLst>
                </a:gridCol>
              </a:tblGrid>
              <a:tr h="580432">
                <a:tc>
                  <a:txBody>
                    <a:bodyPr/>
                    <a:lstStyle/>
                    <a:p>
                      <a:endParaRPr lang="en-GB" dirty="0"/>
                    </a:p>
                  </a:txBody>
                  <a:tcPr/>
                </a:tc>
                <a:tc>
                  <a:txBody>
                    <a:bodyPr/>
                    <a:lstStyle/>
                    <a:p>
                      <a:endParaRPr lang="en-GB" dirty="0"/>
                    </a:p>
                  </a:txBody>
                  <a:tcPr/>
                </a:tc>
                <a:tc>
                  <a:txBody>
                    <a:bodyPr/>
                    <a:lstStyle/>
                    <a:p>
                      <a:pPr algn="ctr"/>
                      <a:r>
                        <a:rPr lang="en-US" dirty="0"/>
                        <a:t>Yathrib / Madina</a:t>
                      </a:r>
                    </a:p>
                    <a:p>
                      <a:pPr algn="ctr"/>
                      <a:r>
                        <a:rPr lang="en-US" dirty="0"/>
                        <a:t>    Bani Khazraj Banu Mazin </a:t>
                      </a:r>
                    </a:p>
                    <a:p>
                      <a:pPr algn="ctr"/>
                      <a:r>
                        <a:rPr lang="en-US" dirty="0"/>
                        <a:t>Tribe</a:t>
                      </a:r>
                    </a:p>
                    <a:p>
                      <a:endParaRPr lang="en-GB" dirty="0">
                        <a:solidFill>
                          <a:schemeClr val="tx1"/>
                        </a:solidFill>
                      </a:endParaRPr>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600128616"/>
                  </a:ext>
                </a:extLst>
              </a:tr>
              <a:tr h="1489634">
                <a:tc>
                  <a:txBody>
                    <a:bodyPr/>
                    <a:lstStyle/>
                    <a:p>
                      <a:endParaRPr lang="en-GB" dirty="0"/>
                    </a:p>
                  </a:txBody>
                  <a:tcPr/>
                </a:tc>
                <a:tc>
                  <a:txBody>
                    <a:bodyPr/>
                    <a:lstStyle/>
                    <a:p>
                      <a:endParaRPr lang="en-GB" dirty="0"/>
                    </a:p>
                  </a:txBody>
                  <a:tcPr/>
                </a:tc>
                <a:tc>
                  <a:txBody>
                    <a:bodyPr/>
                    <a:lstStyle/>
                    <a:p>
                      <a:pPr algn="ctr"/>
                      <a:r>
                        <a:rPr lang="en-US" dirty="0">
                          <a:solidFill>
                            <a:schemeClr val="bg1">
                              <a:lumMod val="95000"/>
                              <a:lumOff val="5000"/>
                            </a:schemeClr>
                          </a:solidFill>
                        </a:rPr>
                        <a:t>Ka’ab bin Amr RA (Father)</a:t>
                      </a:r>
                    </a:p>
                    <a:p>
                      <a:pPr algn="ctr"/>
                      <a:r>
                        <a:rPr lang="en-US" dirty="0">
                          <a:solidFill>
                            <a:schemeClr val="bg1">
                              <a:lumMod val="95000"/>
                              <a:lumOff val="5000"/>
                            </a:schemeClr>
                          </a:solidFill>
                        </a:rPr>
                        <a:t>Rubab bint AbdAllah RA (Mother)</a:t>
                      </a:r>
                    </a:p>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866201973"/>
                  </a:ext>
                </a:extLst>
              </a:tr>
              <a:tr h="1489634">
                <a:tc>
                  <a:txBody>
                    <a:bodyPr/>
                    <a:lstStyle/>
                    <a:p>
                      <a:r>
                        <a:rPr lang="en-US" dirty="0"/>
                        <a:t>AbduRehaman bin Ka’ab RA (Son)</a:t>
                      </a:r>
                      <a:endParaRPr lang="en-GB" dirty="0"/>
                    </a:p>
                  </a:txBody>
                  <a:tcPr/>
                </a:tc>
                <a:tc>
                  <a:txBody>
                    <a:bodyPr/>
                    <a:lstStyle/>
                    <a:p>
                      <a:r>
                        <a:rPr lang="en-US" dirty="0"/>
                        <a:t>AbdAllah bin Ka’ab RA (Son)</a:t>
                      </a:r>
                      <a:endParaRPr lang="en-GB" dirty="0"/>
                    </a:p>
                  </a:txBody>
                  <a:tcPr/>
                </a:tc>
                <a:tc>
                  <a:txBody>
                    <a:bodyPr/>
                    <a:lstStyle/>
                    <a:p>
                      <a:endParaRPr lang="en-GB" dirty="0"/>
                    </a:p>
                  </a:txBody>
                  <a:tcPr/>
                </a:tc>
                <a:tc>
                  <a:txBody>
                    <a:bodyPr/>
                    <a:lstStyle/>
                    <a:p>
                      <a:r>
                        <a:rPr lang="en-US" dirty="0"/>
                        <a:t>Nusaybah bint Ka’ab RA (Daughter)</a:t>
                      </a:r>
                    </a:p>
                    <a:p>
                      <a:r>
                        <a:rPr lang="en-US" dirty="0"/>
                        <a:t>Zaid bin Asim (1</a:t>
                      </a:r>
                      <a:r>
                        <a:rPr lang="en-US" baseline="30000" dirty="0"/>
                        <a:t>st</a:t>
                      </a:r>
                      <a:r>
                        <a:rPr lang="en-US" dirty="0"/>
                        <a:t> Husband from Banu Najjar)</a:t>
                      </a:r>
                    </a:p>
                    <a:p>
                      <a:endParaRPr lang="en-GB" dirty="0"/>
                    </a:p>
                  </a:txBody>
                  <a:tcPr/>
                </a:tc>
                <a:tc>
                  <a:txBody>
                    <a:bodyPr/>
                    <a:lstStyle/>
                    <a:p>
                      <a:r>
                        <a:rPr lang="en-US" dirty="0"/>
                        <a:t>Guziya bin Amr (2</a:t>
                      </a:r>
                      <a:r>
                        <a:rPr lang="en-US" baseline="30000" dirty="0"/>
                        <a:t>nd</a:t>
                      </a:r>
                      <a:r>
                        <a:rPr lang="en-US" dirty="0"/>
                        <a:t> Husband from Banu Najjar)</a:t>
                      </a:r>
                      <a:endParaRPr lang="en-GB" dirty="0"/>
                    </a:p>
                  </a:txBody>
                  <a:tcPr/>
                </a:tc>
                <a:extLst>
                  <a:ext uri="{0D108BD9-81ED-4DB2-BD59-A6C34878D82A}">
                    <a16:rowId xmlns:a16="http://schemas.microsoft.com/office/drawing/2014/main" val="966297231"/>
                  </a:ext>
                </a:extLst>
              </a:tr>
              <a:tr h="1489634">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r>
                        <a:rPr lang="en-US" dirty="0"/>
                        <a:t>Son: AbdAllah bin Zaid</a:t>
                      </a:r>
                    </a:p>
                    <a:p>
                      <a:r>
                        <a:rPr lang="en-US" dirty="0"/>
                        <a:t>Son: Habib bin Zaid</a:t>
                      </a:r>
                      <a:endParaRPr lang="en-GB" dirty="0"/>
                    </a:p>
                  </a:txBody>
                  <a:tcPr/>
                </a:tc>
                <a:tc>
                  <a:txBody>
                    <a:bodyPr/>
                    <a:lstStyle/>
                    <a:p>
                      <a:r>
                        <a:rPr lang="en-US" dirty="0"/>
                        <a:t>Son: Tamim</a:t>
                      </a:r>
                    </a:p>
                    <a:p>
                      <a:r>
                        <a:rPr lang="en-US" dirty="0"/>
                        <a:t>Daughter: Khaulah</a:t>
                      </a:r>
                      <a:endParaRPr lang="en-GB" dirty="0"/>
                    </a:p>
                  </a:txBody>
                  <a:tcPr/>
                </a:tc>
                <a:extLst>
                  <a:ext uri="{0D108BD9-81ED-4DB2-BD59-A6C34878D82A}">
                    <a16:rowId xmlns:a16="http://schemas.microsoft.com/office/drawing/2014/main" val="1548837428"/>
                  </a:ext>
                </a:extLst>
              </a:tr>
            </a:tbl>
          </a:graphicData>
        </a:graphic>
      </p:graphicFrame>
      <p:sp>
        <p:nvSpPr>
          <p:cNvPr id="5" name="Slide Number Placeholder 4">
            <a:extLst>
              <a:ext uri="{FF2B5EF4-FFF2-40B4-BE49-F238E27FC236}">
                <a16:creationId xmlns:a16="http://schemas.microsoft.com/office/drawing/2014/main" id="{7945A5CC-AE77-A15F-17BB-66977EFC36EA}"/>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6" name="Arc 5">
            <a:extLst>
              <a:ext uri="{FF2B5EF4-FFF2-40B4-BE49-F238E27FC236}">
                <a16:creationId xmlns:a16="http://schemas.microsoft.com/office/drawing/2014/main" id="{A6458579-4C35-A690-1F32-7054536A159B}"/>
              </a:ext>
            </a:extLst>
          </p:cNvPr>
          <p:cNvSpPr/>
          <p:nvPr/>
        </p:nvSpPr>
        <p:spPr>
          <a:xfrm>
            <a:off x="6172199" y="3429000"/>
            <a:ext cx="1378781" cy="835572"/>
          </a:xfrm>
          <a:prstGeom prst="arc">
            <a:avLst>
              <a:gd name="adj1" fmla="val 16200000"/>
              <a:gd name="adj2" fmla="val 212667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0" name="Arrow: Curved Left 9">
            <a:extLst>
              <a:ext uri="{FF2B5EF4-FFF2-40B4-BE49-F238E27FC236}">
                <a16:creationId xmlns:a16="http://schemas.microsoft.com/office/drawing/2014/main" id="{EC176555-8F0E-703B-2956-4EC94F494CF4}"/>
              </a:ext>
            </a:extLst>
          </p:cNvPr>
          <p:cNvSpPr/>
          <p:nvPr/>
        </p:nvSpPr>
        <p:spPr>
          <a:xfrm>
            <a:off x="5202620" y="3276153"/>
            <a:ext cx="921659" cy="1216152"/>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Arrow: Curved Right 10">
            <a:extLst>
              <a:ext uri="{FF2B5EF4-FFF2-40B4-BE49-F238E27FC236}">
                <a16:creationId xmlns:a16="http://schemas.microsoft.com/office/drawing/2014/main" id="{AA8B8B90-C4E4-098D-4816-864C032D1FAE}"/>
              </a:ext>
            </a:extLst>
          </p:cNvPr>
          <p:cNvSpPr/>
          <p:nvPr/>
        </p:nvSpPr>
        <p:spPr>
          <a:xfrm>
            <a:off x="6495829" y="3238710"/>
            <a:ext cx="731520" cy="1216152"/>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2" name="Arrow: Down 11">
            <a:extLst>
              <a:ext uri="{FF2B5EF4-FFF2-40B4-BE49-F238E27FC236}">
                <a16:creationId xmlns:a16="http://schemas.microsoft.com/office/drawing/2014/main" id="{8BBDAD5A-82AC-0088-EF3C-861EBED5A6D8}"/>
              </a:ext>
            </a:extLst>
          </p:cNvPr>
          <p:cNvSpPr/>
          <p:nvPr/>
        </p:nvSpPr>
        <p:spPr>
          <a:xfrm>
            <a:off x="10729457" y="4713889"/>
            <a:ext cx="484632" cy="59242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Arrow: Down 12">
            <a:extLst>
              <a:ext uri="{FF2B5EF4-FFF2-40B4-BE49-F238E27FC236}">
                <a16:creationId xmlns:a16="http://schemas.microsoft.com/office/drawing/2014/main" id="{D2844389-DFDA-1779-9315-6DE0A2F9A629}"/>
              </a:ext>
            </a:extLst>
          </p:cNvPr>
          <p:cNvSpPr/>
          <p:nvPr/>
        </p:nvSpPr>
        <p:spPr>
          <a:xfrm>
            <a:off x="8437949" y="4734857"/>
            <a:ext cx="484632" cy="5924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Arrow: Notched Right 13">
            <a:extLst>
              <a:ext uri="{FF2B5EF4-FFF2-40B4-BE49-F238E27FC236}">
                <a16:creationId xmlns:a16="http://schemas.microsoft.com/office/drawing/2014/main" id="{8601D1C9-A6BA-5F73-49BF-5A0ED1264A04}"/>
              </a:ext>
            </a:extLst>
          </p:cNvPr>
          <p:cNvSpPr/>
          <p:nvPr/>
        </p:nvSpPr>
        <p:spPr>
          <a:xfrm>
            <a:off x="9315773" y="4734857"/>
            <a:ext cx="978408" cy="484632"/>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45365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D78-9A30-70C8-13A8-B09A0FB30A03}"/>
              </a:ext>
            </a:extLst>
          </p:cNvPr>
          <p:cNvSpPr>
            <a:spLocks noGrp="1"/>
          </p:cNvSpPr>
          <p:nvPr>
            <p:ph type="title"/>
          </p:nvPr>
        </p:nvSpPr>
        <p:spPr/>
        <p:txBody>
          <a:bodyPr/>
          <a:lstStyle/>
          <a:p>
            <a:r>
              <a:rPr lang="en-US" dirty="0">
                <a:latin typeface="Corbel" panose="020B0503020204020204" pitchFamily="34" charset="0"/>
              </a:rPr>
              <a:t>Um Amarah was amongst the 72 people who went to Makkah from Madinah for Allegiance in Aqabah</a:t>
            </a:r>
            <a:endParaRPr lang="en-GB" dirty="0">
              <a:latin typeface="Corbel" panose="020B0503020204020204" pitchFamily="34" charset="0"/>
            </a:endParaRPr>
          </a:p>
        </p:txBody>
      </p:sp>
      <p:sp>
        <p:nvSpPr>
          <p:cNvPr id="3" name="Text Placeholder 2">
            <a:extLst>
              <a:ext uri="{FF2B5EF4-FFF2-40B4-BE49-F238E27FC236}">
                <a16:creationId xmlns:a16="http://schemas.microsoft.com/office/drawing/2014/main" id="{F8D89E5E-B40C-01DE-C280-DA0C8535930B}"/>
              </a:ext>
            </a:extLst>
          </p:cNvPr>
          <p:cNvSpPr>
            <a:spLocks noGrp="1"/>
          </p:cNvSpPr>
          <p:nvPr>
            <p:ph type="body" sz="half" idx="2"/>
          </p:nvPr>
        </p:nvSpPr>
        <p:spPr/>
        <p:txBody>
          <a:bodyPr>
            <a:normAutofit/>
          </a:bodyPr>
          <a:lstStyle/>
          <a:p>
            <a:r>
              <a:rPr lang="en-US" sz="4000" b="1" dirty="0">
                <a:latin typeface="Corbel" panose="020B0503020204020204" pitchFamily="34" charset="0"/>
              </a:rPr>
              <a:t>Pledge</a:t>
            </a:r>
            <a:r>
              <a:rPr lang="en-US" sz="4000" b="1" dirty="0"/>
              <a:t> of Aqabah</a:t>
            </a:r>
            <a:endParaRPr lang="en-GB" sz="4000" b="1" dirty="0"/>
          </a:p>
        </p:txBody>
      </p:sp>
      <p:sp>
        <p:nvSpPr>
          <p:cNvPr id="6" name="Slide Number Placeholder 5">
            <a:extLst>
              <a:ext uri="{FF2B5EF4-FFF2-40B4-BE49-F238E27FC236}">
                <a16:creationId xmlns:a16="http://schemas.microsoft.com/office/drawing/2014/main" id="{CD63139B-CEBB-4B72-9D2B-D9B03EF16F03}"/>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971215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4EC6-6C90-65E4-1459-5B9529CB9F43}"/>
              </a:ext>
            </a:extLst>
          </p:cNvPr>
          <p:cNvSpPr>
            <a:spLocks noGrp="1"/>
          </p:cNvSpPr>
          <p:nvPr>
            <p:ph type="title"/>
          </p:nvPr>
        </p:nvSpPr>
        <p:spPr/>
        <p:txBody>
          <a:bodyPr>
            <a:normAutofit/>
          </a:bodyPr>
          <a:lstStyle/>
          <a:p>
            <a:r>
              <a:rPr lang="en-GB" sz="2500" b="1" dirty="0">
                <a:highlight>
                  <a:scrgbClr r="0" g="0" b="0">
                    <a:alpha val="0"/>
                  </a:scrgbClr>
                </a:highlight>
                <a:latin typeface="Corbel"/>
                <a:ea typeface="Microsoft YaHei" pitchFamily="2"/>
              </a:rPr>
              <a:t>On the day of </a:t>
            </a:r>
            <a:r>
              <a:rPr lang="en-GB" sz="2500" b="1" dirty="0" err="1">
                <a:highlight>
                  <a:scrgbClr r="0" g="0" b="0">
                    <a:alpha val="0"/>
                  </a:scrgbClr>
                </a:highlight>
                <a:latin typeface="Corbel"/>
                <a:ea typeface="Microsoft YaHei" pitchFamily="2"/>
              </a:rPr>
              <a:t>Uhad</a:t>
            </a:r>
            <a:r>
              <a:rPr lang="en-GB" sz="2500" b="1" dirty="0">
                <a:highlight>
                  <a:scrgbClr r="0" g="0" b="0">
                    <a:alpha val="0"/>
                  </a:scrgbClr>
                </a:highlight>
                <a:latin typeface="Corbel"/>
                <a:ea typeface="Microsoft YaHei" pitchFamily="2"/>
              </a:rPr>
              <a:t>, (23 March, 625 AD)  Um Amarah along with other Sahabiyat including Aisha RA and Fatima RA were offering water to the thirsty soldiers and  dressing the wounded. Her Husband Guziya bin Amr and sons Abdullah and Habib were fighting close to Nabi s.aw.</a:t>
            </a:r>
            <a:br>
              <a:rPr lang="en-GB" sz="2500" b="1" dirty="0">
                <a:highlight>
                  <a:scrgbClr r="0" g="0" b="0">
                    <a:alpha val="0"/>
                  </a:scrgbClr>
                </a:highlight>
                <a:latin typeface="Corbel"/>
                <a:ea typeface="Microsoft YaHei" pitchFamily="2"/>
              </a:rPr>
            </a:br>
            <a:r>
              <a:rPr lang="en-GB" sz="2500" b="1" dirty="0">
                <a:highlight>
                  <a:scrgbClr r="0" g="0" b="0">
                    <a:alpha val="0"/>
                  </a:scrgbClr>
                </a:highlight>
                <a:latin typeface="Corbel"/>
                <a:ea typeface="Microsoft YaHei" pitchFamily="2"/>
              </a:rPr>
              <a:t>More than 70 companions were injured and many were martyred in the battle of </a:t>
            </a:r>
            <a:r>
              <a:rPr lang="en-GB" sz="2500" b="1" dirty="0" err="1">
                <a:highlight>
                  <a:scrgbClr r="0" g="0" b="0">
                    <a:alpha val="0"/>
                  </a:scrgbClr>
                </a:highlight>
                <a:latin typeface="Corbel"/>
                <a:ea typeface="Microsoft YaHei" pitchFamily="2"/>
              </a:rPr>
              <a:t>Uhad</a:t>
            </a:r>
            <a:endParaRPr lang="en-GB" sz="2000" b="1" dirty="0">
              <a:solidFill>
                <a:schemeClr val="bg1"/>
              </a:solidFill>
            </a:endParaRPr>
          </a:p>
        </p:txBody>
      </p:sp>
      <p:sp>
        <p:nvSpPr>
          <p:cNvPr id="3" name="Text Placeholder 2">
            <a:extLst>
              <a:ext uri="{FF2B5EF4-FFF2-40B4-BE49-F238E27FC236}">
                <a16:creationId xmlns:a16="http://schemas.microsoft.com/office/drawing/2014/main" id="{4D84B2A9-A919-67A7-CE67-EF5C0D349C22}"/>
              </a:ext>
            </a:extLst>
          </p:cNvPr>
          <p:cNvSpPr>
            <a:spLocks noGrp="1"/>
          </p:cNvSpPr>
          <p:nvPr>
            <p:ph type="body" sz="half" idx="2"/>
          </p:nvPr>
        </p:nvSpPr>
        <p:spPr/>
        <p:txBody>
          <a:bodyPr>
            <a:normAutofit/>
          </a:bodyPr>
          <a:lstStyle/>
          <a:p>
            <a:r>
              <a:rPr lang="en-US" sz="4400" b="1" dirty="0">
                <a:latin typeface="Corbel" panose="020B0503020204020204" pitchFamily="34" charset="0"/>
              </a:rPr>
              <a:t>Day of </a:t>
            </a:r>
            <a:r>
              <a:rPr lang="en-US" sz="4000" b="1" dirty="0">
                <a:latin typeface="Corbel" panose="020B0503020204020204" pitchFamily="34" charset="0"/>
              </a:rPr>
              <a:t>Uhad</a:t>
            </a:r>
            <a:endParaRPr lang="en-GB" sz="4000" b="1" dirty="0">
              <a:latin typeface="Corbel" panose="020B0503020204020204" pitchFamily="34" charset="0"/>
            </a:endParaRPr>
          </a:p>
        </p:txBody>
      </p:sp>
      <p:sp>
        <p:nvSpPr>
          <p:cNvPr id="6" name="Slide Number Placeholder 5">
            <a:extLst>
              <a:ext uri="{FF2B5EF4-FFF2-40B4-BE49-F238E27FC236}">
                <a16:creationId xmlns:a16="http://schemas.microsoft.com/office/drawing/2014/main" id="{FF6B4698-AD72-93E9-4B27-D1AFE98A68C4}"/>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867849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D26BB-4E07-4E1D-F0A6-8BD85CED90E6}"/>
              </a:ext>
            </a:extLst>
          </p:cNvPr>
          <p:cNvSpPr>
            <a:spLocks noGrp="1"/>
          </p:cNvSpPr>
          <p:nvPr>
            <p:ph type="title"/>
          </p:nvPr>
        </p:nvSpPr>
        <p:spPr/>
        <p:txBody>
          <a:bodyPr/>
          <a:lstStyle/>
          <a:p>
            <a:r>
              <a:rPr lang="en-GB" b="1" dirty="0">
                <a:latin typeface="Corbel" panose="020B0503020204020204" pitchFamily="34" charset="0"/>
              </a:rPr>
              <a:t>Son and Mother Injured</a:t>
            </a:r>
            <a:endParaRPr lang="en-GB" dirty="0">
              <a:latin typeface="Corbel" panose="020B0503020204020204" pitchFamily="34" charset="0"/>
            </a:endParaRPr>
          </a:p>
        </p:txBody>
      </p:sp>
      <p:sp>
        <p:nvSpPr>
          <p:cNvPr id="3" name="Text Placeholder 2">
            <a:extLst>
              <a:ext uri="{FF2B5EF4-FFF2-40B4-BE49-F238E27FC236}">
                <a16:creationId xmlns:a16="http://schemas.microsoft.com/office/drawing/2014/main" id="{94770E2D-2AE9-8FFC-49E8-98806627D58F}"/>
              </a:ext>
            </a:extLst>
          </p:cNvPr>
          <p:cNvSpPr>
            <a:spLocks noGrp="1"/>
          </p:cNvSpPr>
          <p:nvPr>
            <p:ph type="body" idx="1"/>
          </p:nvPr>
        </p:nvSpPr>
        <p:spPr>
          <a:xfrm>
            <a:off x="680320" y="3955679"/>
            <a:ext cx="3049705" cy="576262"/>
          </a:xfrm>
        </p:spPr>
        <p:txBody>
          <a:bodyPr/>
          <a:lstStyle/>
          <a:p>
            <a:r>
              <a:rPr lang="en-US" sz="3200" b="1" dirty="0">
                <a:solidFill>
                  <a:schemeClr val="bg1">
                    <a:lumMod val="95000"/>
                    <a:lumOff val="5000"/>
                  </a:schemeClr>
                </a:solidFill>
                <a:latin typeface="Corbel" panose="020B0503020204020204" pitchFamily="34" charset="0"/>
              </a:rPr>
              <a:t>Son Injured</a:t>
            </a:r>
            <a:endParaRPr lang="en-GB" sz="3200" b="1" dirty="0">
              <a:solidFill>
                <a:schemeClr val="bg1">
                  <a:lumMod val="95000"/>
                  <a:lumOff val="5000"/>
                </a:schemeClr>
              </a:solidFill>
              <a:latin typeface="Corbel" panose="020B0503020204020204" pitchFamily="34" charset="0"/>
            </a:endParaRPr>
          </a:p>
        </p:txBody>
      </p:sp>
      <p:sp>
        <p:nvSpPr>
          <p:cNvPr id="5" name="Text Placeholder 4">
            <a:extLst>
              <a:ext uri="{FF2B5EF4-FFF2-40B4-BE49-F238E27FC236}">
                <a16:creationId xmlns:a16="http://schemas.microsoft.com/office/drawing/2014/main" id="{F23547A5-DAF1-75A1-6664-0E16C5C6A758}"/>
              </a:ext>
            </a:extLst>
          </p:cNvPr>
          <p:cNvSpPr>
            <a:spLocks noGrp="1"/>
          </p:cNvSpPr>
          <p:nvPr>
            <p:ph type="body" sz="half" idx="18"/>
          </p:nvPr>
        </p:nvSpPr>
        <p:spPr>
          <a:xfrm>
            <a:off x="680320" y="4531941"/>
            <a:ext cx="3049705" cy="2257048"/>
          </a:xfrm>
        </p:spPr>
        <p:txBody>
          <a:bodyPr>
            <a:noAutofit/>
          </a:bodyPr>
          <a:lstStyle/>
          <a:p>
            <a:r>
              <a:rPr lang="en-GB" sz="2400" b="1" dirty="0">
                <a:solidFill>
                  <a:schemeClr val="bg1">
                    <a:lumMod val="95000"/>
                    <a:lumOff val="5000"/>
                  </a:schemeClr>
                </a:solidFill>
                <a:latin typeface="Corbel" panose="020B0503020204020204" pitchFamily="34" charset="0"/>
              </a:rPr>
              <a:t>Um Amarah’s son was struck and bleeded, she bandaged and wrapped him saying ‘Get up, go and fight.'</a:t>
            </a:r>
            <a:br>
              <a:rPr lang="en-GB" sz="2400" dirty="0">
                <a:latin typeface="Corbel" panose="020B0503020204020204" pitchFamily="34" charset="0"/>
              </a:rPr>
            </a:br>
            <a:endParaRPr lang="en-GB" sz="2400" dirty="0">
              <a:latin typeface="Corbel" panose="020B0503020204020204" pitchFamily="34" charset="0"/>
            </a:endParaRPr>
          </a:p>
        </p:txBody>
      </p:sp>
      <p:sp>
        <p:nvSpPr>
          <p:cNvPr id="6" name="Text Placeholder 5">
            <a:extLst>
              <a:ext uri="{FF2B5EF4-FFF2-40B4-BE49-F238E27FC236}">
                <a16:creationId xmlns:a16="http://schemas.microsoft.com/office/drawing/2014/main" id="{7F155908-2414-AF2C-9916-4E876FCC8197}"/>
              </a:ext>
            </a:extLst>
          </p:cNvPr>
          <p:cNvSpPr>
            <a:spLocks noGrp="1"/>
          </p:cNvSpPr>
          <p:nvPr>
            <p:ph type="body" sz="quarter" idx="3"/>
          </p:nvPr>
        </p:nvSpPr>
        <p:spPr>
          <a:xfrm>
            <a:off x="3945471" y="3955678"/>
            <a:ext cx="3063240" cy="576263"/>
          </a:xfrm>
        </p:spPr>
        <p:txBody>
          <a:bodyPr/>
          <a:lstStyle/>
          <a:p>
            <a:r>
              <a:rPr lang="en-US" sz="3200" b="1" dirty="0">
                <a:solidFill>
                  <a:schemeClr val="bg1">
                    <a:lumMod val="95000"/>
                    <a:lumOff val="5000"/>
                  </a:schemeClr>
                </a:solidFill>
                <a:latin typeface="Corbel" panose="020B0503020204020204" pitchFamily="34" charset="0"/>
              </a:rPr>
              <a:t>Mother Injured</a:t>
            </a:r>
            <a:endParaRPr lang="en-GB" sz="3200" b="1" dirty="0">
              <a:solidFill>
                <a:schemeClr val="bg1">
                  <a:lumMod val="95000"/>
                  <a:lumOff val="5000"/>
                </a:schemeClr>
              </a:solidFill>
              <a:latin typeface="Corbel" panose="020B0503020204020204" pitchFamily="34" charset="0"/>
            </a:endParaRPr>
          </a:p>
        </p:txBody>
      </p:sp>
      <p:sp>
        <p:nvSpPr>
          <p:cNvPr id="8" name="Text Placeholder 7">
            <a:extLst>
              <a:ext uri="{FF2B5EF4-FFF2-40B4-BE49-F238E27FC236}">
                <a16:creationId xmlns:a16="http://schemas.microsoft.com/office/drawing/2014/main" id="{10388389-BBCF-EB6E-48CF-B23920FD1819}"/>
              </a:ext>
            </a:extLst>
          </p:cNvPr>
          <p:cNvSpPr>
            <a:spLocks noGrp="1"/>
          </p:cNvSpPr>
          <p:nvPr>
            <p:ph type="body" sz="half" idx="19"/>
          </p:nvPr>
        </p:nvSpPr>
        <p:spPr>
          <a:xfrm>
            <a:off x="3944118" y="4437135"/>
            <a:ext cx="3067297" cy="2351854"/>
          </a:xfrm>
        </p:spPr>
        <p:txBody>
          <a:bodyPr>
            <a:noAutofit/>
          </a:bodyPr>
          <a:lstStyle/>
          <a:p>
            <a:r>
              <a:rPr lang="en-GB" sz="2200" b="1" dirty="0">
                <a:solidFill>
                  <a:schemeClr val="bg1">
                    <a:lumMod val="95000"/>
                    <a:lumOff val="5000"/>
                  </a:schemeClr>
                </a:solidFill>
                <a:latin typeface="Corbel" panose="020B0503020204020204" pitchFamily="34" charset="0"/>
              </a:rPr>
              <a:t>Later she was wounded and Nabi s.aw called her son saying ‘Your mother, Your mother' and then the son dressed her mother's wounds and she resumed fighting.</a:t>
            </a:r>
          </a:p>
        </p:txBody>
      </p:sp>
      <p:sp>
        <p:nvSpPr>
          <p:cNvPr id="9" name="Text Placeholder 8">
            <a:extLst>
              <a:ext uri="{FF2B5EF4-FFF2-40B4-BE49-F238E27FC236}">
                <a16:creationId xmlns:a16="http://schemas.microsoft.com/office/drawing/2014/main" id="{AE7F9206-8626-73E8-BC12-FAEAD92DA83D}"/>
              </a:ext>
            </a:extLst>
          </p:cNvPr>
          <p:cNvSpPr>
            <a:spLocks noGrp="1"/>
          </p:cNvSpPr>
          <p:nvPr>
            <p:ph type="body" sz="quarter" idx="13"/>
          </p:nvPr>
        </p:nvSpPr>
        <p:spPr>
          <a:xfrm>
            <a:off x="7230680" y="3860873"/>
            <a:ext cx="3063505" cy="918084"/>
          </a:xfrm>
        </p:spPr>
        <p:txBody>
          <a:bodyPr/>
          <a:lstStyle/>
          <a:p>
            <a:r>
              <a:rPr lang="en-US" sz="3000" b="1" dirty="0">
                <a:solidFill>
                  <a:schemeClr val="bg1">
                    <a:lumMod val="95000"/>
                    <a:lumOff val="5000"/>
                  </a:schemeClr>
                </a:solidFill>
                <a:latin typeface="Corbel" panose="020B0503020204020204" pitchFamily="34" charset="0"/>
              </a:rPr>
              <a:t>All Family was Fighting</a:t>
            </a:r>
            <a:endParaRPr lang="en-GB" sz="3000" b="1" dirty="0">
              <a:solidFill>
                <a:schemeClr val="bg1">
                  <a:lumMod val="95000"/>
                  <a:lumOff val="5000"/>
                </a:schemeClr>
              </a:solidFill>
              <a:latin typeface="Corbel" panose="020B0503020204020204" pitchFamily="34" charset="0"/>
            </a:endParaRPr>
          </a:p>
        </p:txBody>
      </p:sp>
      <p:sp>
        <p:nvSpPr>
          <p:cNvPr id="11" name="Text Placeholder 10">
            <a:extLst>
              <a:ext uri="{FF2B5EF4-FFF2-40B4-BE49-F238E27FC236}">
                <a16:creationId xmlns:a16="http://schemas.microsoft.com/office/drawing/2014/main" id="{22E19A93-4B81-ECF6-9975-B7439E21FC11}"/>
              </a:ext>
            </a:extLst>
          </p:cNvPr>
          <p:cNvSpPr>
            <a:spLocks noGrp="1"/>
          </p:cNvSpPr>
          <p:nvPr>
            <p:ph type="body" sz="half" idx="20"/>
          </p:nvPr>
        </p:nvSpPr>
        <p:spPr>
          <a:xfrm>
            <a:off x="7230553" y="4873762"/>
            <a:ext cx="3067563" cy="1931902"/>
          </a:xfrm>
        </p:spPr>
        <p:txBody>
          <a:bodyPr>
            <a:noAutofit/>
          </a:bodyPr>
          <a:lstStyle/>
          <a:p>
            <a:r>
              <a:rPr lang="en-US" sz="2200" b="1" dirty="0">
                <a:solidFill>
                  <a:schemeClr val="bg1">
                    <a:lumMod val="95000"/>
                    <a:lumOff val="5000"/>
                  </a:schemeClr>
                </a:solidFill>
                <a:latin typeface="Corbel" panose="020B0503020204020204" pitchFamily="34" charset="0"/>
              </a:rPr>
              <a:t>Um Amarah’s two sons and Husband were already fighting by the side of Nabi s.aw when she joined them.</a:t>
            </a:r>
            <a:endParaRPr lang="en-GB" sz="2200" b="1" dirty="0">
              <a:solidFill>
                <a:schemeClr val="bg1">
                  <a:lumMod val="95000"/>
                  <a:lumOff val="5000"/>
                </a:schemeClr>
              </a:solidFill>
              <a:latin typeface="Corbel" panose="020B0503020204020204" pitchFamily="34" charset="0"/>
            </a:endParaRPr>
          </a:p>
        </p:txBody>
      </p:sp>
      <p:sp>
        <p:nvSpPr>
          <p:cNvPr id="16" name="Picture Placeholder 15">
            <a:extLst>
              <a:ext uri="{FF2B5EF4-FFF2-40B4-BE49-F238E27FC236}">
                <a16:creationId xmlns:a16="http://schemas.microsoft.com/office/drawing/2014/main" id="{BF232859-73DC-AE2C-FADE-F2B0D8B3C8B4}"/>
              </a:ext>
            </a:extLst>
          </p:cNvPr>
          <p:cNvSpPr>
            <a:spLocks noGrp="1"/>
          </p:cNvSpPr>
          <p:nvPr>
            <p:ph type="pic" idx="15"/>
          </p:nvPr>
        </p:nvSpPr>
        <p:spPr/>
      </p:sp>
      <p:pic>
        <p:nvPicPr>
          <p:cNvPr id="2062" name="Picture 14" descr="10 Games That Take Place During Important Historical Events">
            <a:extLst>
              <a:ext uri="{FF2B5EF4-FFF2-40B4-BE49-F238E27FC236}">
                <a16:creationId xmlns:a16="http://schemas.microsoft.com/office/drawing/2014/main" id="{B2EC8596-D78F-A4E7-7BB7-53B2294D9961}"/>
              </a:ext>
            </a:extLst>
          </p:cNvPr>
          <p:cNvPicPr>
            <a:picLocks noGrp="1" noChangeAspect="1" noChangeArrowheads="1"/>
          </p:cNvPicPr>
          <p:nvPr>
            <p:ph type="pic" idx="22"/>
          </p:nvPr>
        </p:nvPicPr>
        <p:blipFill>
          <a:blip r:embed="rId2">
            <a:extLst>
              <a:ext uri="{28A0092B-C50C-407E-A947-70E740481C1C}">
                <a14:useLocalDpi xmlns:a14="http://schemas.microsoft.com/office/drawing/2010/main" val="0"/>
              </a:ext>
            </a:extLst>
          </a:blip>
          <a:srcRect t="5818" b="581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9" name="Picture Placeholder 18">
            <a:extLst>
              <a:ext uri="{FF2B5EF4-FFF2-40B4-BE49-F238E27FC236}">
                <a16:creationId xmlns:a16="http://schemas.microsoft.com/office/drawing/2014/main" id="{32A79603-425C-D270-FA57-AE0D762469D1}"/>
              </a:ext>
            </a:extLst>
          </p:cNvPr>
          <p:cNvSpPr>
            <a:spLocks noGrp="1"/>
          </p:cNvSpPr>
          <p:nvPr>
            <p:ph type="pic" idx="21"/>
          </p:nvPr>
        </p:nvSpPr>
        <p:spPr/>
      </p:sp>
      <p:pic>
        <p:nvPicPr>
          <p:cNvPr id="2064" name="Picture 16" descr="Image result for injured arm with blood in the battlefieldses and swords">
            <a:extLst>
              <a:ext uri="{FF2B5EF4-FFF2-40B4-BE49-F238E27FC236}">
                <a16:creationId xmlns:a16="http://schemas.microsoft.com/office/drawing/2014/main" id="{DA014A52-C690-5CB6-7F8F-265AC975F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932" y="2336872"/>
            <a:ext cx="3654061" cy="1597556"/>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Image result for nusaybah family">
            <a:extLst>
              <a:ext uri="{FF2B5EF4-FFF2-40B4-BE49-F238E27FC236}">
                <a16:creationId xmlns:a16="http://schemas.microsoft.com/office/drawing/2014/main" id="{B8B0FF6E-B1E8-322A-A638-5362BE49C6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4117" y="2336875"/>
            <a:ext cx="3286436" cy="1618803"/>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14E28121-E6A7-3E00-8F41-7E1B75713552}"/>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293466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5665C-00FB-732C-5466-45740BF46714}"/>
              </a:ext>
            </a:extLst>
          </p:cNvPr>
          <p:cNvSpPr>
            <a:spLocks noGrp="1"/>
          </p:cNvSpPr>
          <p:nvPr>
            <p:ph type="title"/>
          </p:nvPr>
        </p:nvSpPr>
        <p:spPr/>
        <p:txBody>
          <a:bodyPr>
            <a:normAutofit/>
          </a:bodyPr>
          <a:lstStyle/>
          <a:p>
            <a:r>
              <a:rPr lang="en-US" sz="4000" b="1" dirty="0">
                <a:latin typeface="Corbel" panose="020B0503020204020204" pitchFamily="34" charset="0"/>
              </a:rPr>
              <a:t>Nabi </a:t>
            </a:r>
            <a:r>
              <a:rPr lang="en-US" sz="4000" b="1" dirty="0" err="1">
                <a:latin typeface="Corbel" panose="020B0503020204020204" pitchFamily="34" charset="0"/>
              </a:rPr>
              <a:t>s.a.w</a:t>
            </a:r>
            <a:r>
              <a:rPr lang="en-US" sz="4000" b="1" dirty="0">
                <a:latin typeface="Corbel" panose="020B0503020204020204" pitchFamily="34" charset="0"/>
              </a:rPr>
              <a:t> Highly Appraised Um Amarah</a:t>
            </a:r>
            <a:br>
              <a:rPr lang="en-US" b="1" dirty="0">
                <a:latin typeface="Corbel" panose="020B0503020204020204" pitchFamily="34" charset="0"/>
              </a:rPr>
            </a:br>
            <a:r>
              <a:rPr lang="en-GB" sz="2400" b="1" dirty="0">
                <a:latin typeface="Corbel" panose="020B0503020204020204" pitchFamily="34" charset="0"/>
              </a:rPr>
              <a:t>Sudden Transformation of a Great Fighter</a:t>
            </a:r>
          </a:p>
        </p:txBody>
      </p:sp>
      <p:sp>
        <p:nvSpPr>
          <p:cNvPr id="3" name="Text Placeholder 2">
            <a:extLst>
              <a:ext uri="{FF2B5EF4-FFF2-40B4-BE49-F238E27FC236}">
                <a16:creationId xmlns:a16="http://schemas.microsoft.com/office/drawing/2014/main" id="{C4A96FB4-CB7F-E0EF-820F-E480CA4DEEB8}"/>
              </a:ext>
            </a:extLst>
          </p:cNvPr>
          <p:cNvSpPr>
            <a:spLocks noGrp="1"/>
          </p:cNvSpPr>
          <p:nvPr>
            <p:ph type="body" idx="1"/>
          </p:nvPr>
        </p:nvSpPr>
        <p:spPr/>
        <p:txBody>
          <a:bodyPr/>
          <a:lstStyle/>
          <a:p>
            <a:r>
              <a:rPr lang="en-US" sz="2800" b="1" dirty="0">
                <a:solidFill>
                  <a:schemeClr val="bg1">
                    <a:lumMod val="95000"/>
                    <a:lumOff val="5000"/>
                  </a:schemeClr>
                </a:solidFill>
                <a:latin typeface="Corbel" panose="020B0503020204020204" pitchFamily="34" charset="0"/>
              </a:rPr>
              <a:t>A Better Fighter</a:t>
            </a:r>
            <a:endParaRPr lang="en-GB" sz="2800" b="1" dirty="0">
              <a:solidFill>
                <a:schemeClr val="bg1">
                  <a:lumMod val="95000"/>
                  <a:lumOff val="5000"/>
                </a:schemeClr>
              </a:solidFill>
              <a:latin typeface="Corbel" panose="020B0503020204020204" pitchFamily="34" charset="0"/>
            </a:endParaRPr>
          </a:p>
        </p:txBody>
      </p:sp>
      <p:sp>
        <p:nvSpPr>
          <p:cNvPr id="4" name="Text Placeholder 3">
            <a:extLst>
              <a:ext uri="{FF2B5EF4-FFF2-40B4-BE49-F238E27FC236}">
                <a16:creationId xmlns:a16="http://schemas.microsoft.com/office/drawing/2014/main" id="{77341D4F-9A92-C9B9-3EEA-2AAFAC0D8759}"/>
              </a:ext>
            </a:extLst>
          </p:cNvPr>
          <p:cNvSpPr>
            <a:spLocks noGrp="1"/>
          </p:cNvSpPr>
          <p:nvPr>
            <p:ph type="body" sz="half" idx="15"/>
          </p:nvPr>
        </p:nvSpPr>
        <p:spPr/>
        <p:txBody>
          <a:bodyPr>
            <a:noAutofit/>
          </a:bodyPr>
          <a:lstStyle/>
          <a:p>
            <a:r>
              <a:rPr lang="en-GB" sz="2400" i="1" dirty="0">
                <a:latin typeface="Corbel" panose="020B0503020204020204" pitchFamily="34" charset="0"/>
              </a:rPr>
              <a:t>“Um Amarah was a better fighter than so and so”</a:t>
            </a:r>
          </a:p>
          <a:p>
            <a:endParaRPr lang="en-GB" sz="2800" b="1" dirty="0">
              <a:latin typeface="Corbel" panose="020B0503020204020204" pitchFamily="34" charset="0"/>
            </a:endParaRPr>
          </a:p>
        </p:txBody>
      </p:sp>
      <p:sp>
        <p:nvSpPr>
          <p:cNvPr id="5" name="Text Placeholder 4">
            <a:extLst>
              <a:ext uri="{FF2B5EF4-FFF2-40B4-BE49-F238E27FC236}">
                <a16:creationId xmlns:a16="http://schemas.microsoft.com/office/drawing/2014/main" id="{A722FE9C-285A-3BC0-B07C-B0ED2E43AAD7}"/>
              </a:ext>
            </a:extLst>
          </p:cNvPr>
          <p:cNvSpPr>
            <a:spLocks noGrp="1"/>
          </p:cNvSpPr>
          <p:nvPr>
            <p:ph type="body" sz="quarter" idx="3"/>
          </p:nvPr>
        </p:nvSpPr>
        <p:spPr/>
        <p:txBody>
          <a:bodyPr/>
          <a:lstStyle/>
          <a:p>
            <a:r>
              <a:rPr lang="en-US" sz="2800" b="1" dirty="0">
                <a:solidFill>
                  <a:schemeClr val="bg1">
                    <a:lumMod val="95000"/>
                    <a:lumOff val="5000"/>
                  </a:schemeClr>
                </a:solidFill>
                <a:latin typeface="Corbel" panose="020B0503020204020204" pitchFamily="34" charset="0"/>
              </a:rPr>
              <a:t>Shield of  Nabi </a:t>
            </a:r>
            <a:r>
              <a:rPr lang="en-US" sz="2800" b="1" dirty="0" err="1">
                <a:solidFill>
                  <a:schemeClr val="bg1">
                    <a:lumMod val="95000"/>
                    <a:lumOff val="5000"/>
                  </a:schemeClr>
                </a:solidFill>
                <a:latin typeface="Corbel" panose="020B0503020204020204" pitchFamily="34" charset="0"/>
              </a:rPr>
              <a:t>s.a.w</a:t>
            </a:r>
            <a:endParaRPr lang="en-GB" sz="2800" b="1" dirty="0">
              <a:solidFill>
                <a:schemeClr val="bg1">
                  <a:lumMod val="95000"/>
                  <a:lumOff val="5000"/>
                </a:schemeClr>
              </a:solidFill>
              <a:latin typeface="Corbel" panose="020B0503020204020204" pitchFamily="34" charset="0"/>
            </a:endParaRPr>
          </a:p>
        </p:txBody>
      </p:sp>
      <p:sp>
        <p:nvSpPr>
          <p:cNvPr id="6" name="Text Placeholder 5">
            <a:extLst>
              <a:ext uri="{FF2B5EF4-FFF2-40B4-BE49-F238E27FC236}">
                <a16:creationId xmlns:a16="http://schemas.microsoft.com/office/drawing/2014/main" id="{A7A89FF1-8929-92A2-3497-6FB2E25221BE}"/>
              </a:ext>
            </a:extLst>
          </p:cNvPr>
          <p:cNvSpPr>
            <a:spLocks noGrp="1"/>
          </p:cNvSpPr>
          <p:nvPr>
            <p:ph type="body" sz="half" idx="16"/>
          </p:nvPr>
        </p:nvSpPr>
        <p:spPr/>
        <p:txBody>
          <a:bodyPr>
            <a:normAutofit/>
          </a:bodyPr>
          <a:lstStyle/>
          <a:p>
            <a:r>
              <a:rPr lang="en-GB" sz="2400" i="1" dirty="0">
                <a:latin typeface="Corbel" panose="020B0503020204020204" pitchFamily="34" charset="0"/>
              </a:rPr>
              <a:t>“When I looked to my right, I saw Nusaybah, when I looked to my left, I saw Nusaybah, when I looked to my front, I saw Nusaybah.”</a:t>
            </a:r>
          </a:p>
        </p:txBody>
      </p:sp>
      <p:sp>
        <p:nvSpPr>
          <p:cNvPr id="7" name="Text Placeholder 6">
            <a:extLst>
              <a:ext uri="{FF2B5EF4-FFF2-40B4-BE49-F238E27FC236}">
                <a16:creationId xmlns:a16="http://schemas.microsoft.com/office/drawing/2014/main" id="{0A2B330E-908C-2338-9BCA-7E29FD07B606}"/>
              </a:ext>
            </a:extLst>
          </p:cNvPr>
          <p:cNvSpPr>
            <a:spLocks noGrp="1"/>
          </p:cNvSpPr>
          <p:nvPr>
            <p:ph type="body" sz="quarter" idx="13"/>
          </p:nvPr>
        </p:nvSpPr>
        <p:spPr/>
        <p:txBody>
          <a:bodyPr/>
          <a:lstStyle/>
          <a:p>
            <a:r>
              <a:rPr lang="en-US" sz="2800" b="1" dirty="0">
                <a:solidFill>
                  <a:schemeClr val="bg1">
                    <a:lumMod val="95000"/>
                    <a:lumOff val="5000"/>
                  </a:schemeClr>
                </a:solidFill>
                <a:latin typeface="Corbel" panose="020B0503020204020204" pitchFamily="34" charset="0"/>
              </a:rPr>
              <a:t>Courageous</a:t>
            </a:r>
            <a:endParaRPr lang="en-GB" sz="2800" b="1" dirty="0">
              <a:solidFill>
                <a:schemeClr val="bg1">
                  <a:lumMod val="95000"/>
                  <a:lumOff val="5000"/>
                </a:schemeClr>
              </a:solidFill>
              <a:latin typeface="Corbel" panose="020B0503020204020204" pitchFamily="34" charset="0"/>
            </a:endParaRPr>
          </a:p>
        </p:txBody>
      </p:sp>
      <p:sp>
        <p:nvSpPr>
          <p:cNvPr id="8" name="Text Placeholder 7">
            <a:extLst>
              <a:ext uri="{FF2B5EF4-FFF2-40B4-BE49-F238E27FC236}">
                <a16:creationId xmlns:a16="http://schemas.microsoft.com/office/drawing/2014/main" id="{A97E7A7E-DAF1-EDFC-A0AB-14B20ECEBEF4}"/>
              </a:ext>
            </a:extLst>
          </p:cNvPr>
          <p:cNvSpPr>
            <a:spLocks noGrp="1"/>
          </p:cNvSpPr>
          <p:nvPr>
            <p:ph type="body" sz="half" idx="17"/>
          </p:nvPr>
        </p:nvSpPr>
        <p:spPr/>
        <p:txBody>
          <a:bodyPr/>
          <a:lstStyle/>
          <a:p>
            <a:r>
              <a:rPr lang="en-GB" sz="2400" i="1" dirty="0">
                <a:latin typeface="Corbel" panose="020B0503020204020204" pitchFamily="34" charset="0"/>
              </a:rPr>
              <a:t>“From where can anyone get the courage like you 'O Um Amarah?” </a:t>
            </a:r>
            <a:r>
              <a:rPr lang="en-GB" sz="2400" dirty="0">
                <a:latin typeface="Corbel" panose="020B0503020204020204" pitchFamily="34" charset="0"/>
              </a:rPr>
              <a:t>Nabi </a:t>
            </a:r>
            <a:r>
              <a:rPr lang="en-GB" sz="2400" dirty="0" err="1">
                <a:latin typeface="Corbel" panose="020B0503020204020204" pitchFamily="34" charset="0"/>
              </a:rPr>
              <a:t>s.a.w</a:t>
            </a:r>
            <a:r>
              <a:rPr lang="en-GB" sz="2400" dirty="0">
                <a:latin typeface="Corbel" panose="020B0503020204020204" pitchFamily="34" charset="0"/>
              </a:rPr>
              <a:t>  complemented</a:t>
            </a:r>
            <a:r>
              <a:rPr lang="en-GB" sz="2800" dirty="0">
                <a:latin typeface="Corbel" panose="020B0503020204020204" pitchFamily="34" charset="0"/>
              </a:rPr>
              <a:t>.</a:t>
            </a:r>
          </a:p>
          <a:p>
            <a:endParaRPr lang="en-GB" dirty="0"/>
          </a:p>
        </p:txBody>
      </p:sp>
      <p:sp>
        <p:nvSpPr>
          <p:cNvPr id="11" name="Slide Number Placeholder 10">
            <a:extLst>
              <a:ext uri="{FF2B5EF4-FFF2-40B4-BE49-F238E27FC236}">
                <a16:creationId xmlns:a16="http://schemas.microsoft.com/office/drawing/2014/main" id="{A7574054-E5D9-6DFE-BB69-A7BF41A51789}"/>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340057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7647-75CC-CAB8-4585-3A94A2E4CC09}"/>
              </a:ext>
            </a:extLst>
          </p:cNvPr>
          <p:cNvSpPr>
            <a:spLocks noGrp="1"/>
          </p:cNvSpPr>
          <p:nvPr>
            <p:ph type="title"/>
          </p:nvPr>
        </p:nvSpPr>
        <p:spPr/>
        <p:txBody>
          <a:bodyPr>
            <a:normAutofit/>
          </a:bodyPr>
          <a:lstStyle/>
          <a:p>
            <a:r>
              <a:rPr lang="en-GB" sz="2800" dirty="0">
                <a:latin typeface="Corbel" panose="020B0503020204020204" pitchFamily="34" charset="0"/>
              </a:rPr>
              <a:t>Nabi s.aw highly praised Um Amarah RA and her family. She requested Nabi s.aw to make duaa that Allah SWT make herself and her family Nabi </a:t>
            </a:r>
            <a:r>
              <a:rPr lang="en-GB" sz="2800" dirty="0" err="1">
                <a:latin typeface="Corbel" panose="020B0503020204020204" pitchFamily="34" charset="0"/>
              </a:rPr>
              <a:t>s.aw’s</a:t>
            </a:r>
            <a:r>
              <a:rPr lang="en-GB" sz="2800" dirty="0">
                <a:latin typeface="Corbel" panose="020B0503020204020204" pitchFamily="34" charset="0"/>
              </a:rPr>
              <a:t> Companion in Junnah. Nabi s.aw made this duaa then and there. Um Amarah RA was very happy and said: “</a:t>
            </a:r>
            <a:r>
              <a:rPr lang="en-GB" sz="2800" i="1" dirty="0">
                <a:latin typeface="Corbel" panose="020B0503020204020204" pitchFamily="34" charset="0"/>
              </a:rPr>
              <a:t>Now I have no worries whatsoever happens to me in this duniya</a:t>
            </a:r>
            <a:r>
              <a:rPr lang="en-GB" sz="2800" dirty="0">
                <a:latin typeface="Corbel" panose="020B0503020204020204" pitchFamily="34" charset="0"/>
              </a:rPr>
              <a:t>.”</a:t>
            </a:r>
          </a:p>
        </p:txBody>
      </p:sp>
      <p:sp>
        <p:nvSpPr>
          <p:cNvPr id="3" name="Text Placeholder 2">
            <a:extLst>
              <a:ext uri="{FF2B5EF4-FFF2-40B4-BE49-F238E27FC236}">
                <a16:creationId xmlns:a16="http://schemas.microsoft.com/office/drawing/2014/main" id="{9A04BADC-669B-3D02-82D1-33A650C4CCDA}"/>
              </a:ext>
            </a:extLst>
          </p:cNvPr>
          <p:cNvSpPr>
            <a:spLocks noGrp="1"/>
          </p:cNvSpPr>
          <p:nvPr>
            <p:ph type="body" sz="half" idx="2"/>
          </p:nvPr>
        </p:nvSpPr>
        <p:spPr/>
        <p:txBody>
          <a:bodyPr>
            <a:normAutofit/>
          </a:bodyPr>
          <a:lstStyle/>
          <a:p>
            <a:r>
              <a:rPr lang="en-GB" sz="4000" b="1" dirty="0">
                <a:latin typeface="Corbel" panose="020B0503020204020204" pitchFamily="34" charset="0"/>
              </a:rPr>
              <a:t>Glad Tidings for Um Amarah</a:t>
            </a:r>
            <a:endParaRPr lang="en-GB" sz="4000" dirty="0">
              <a:latin typeface="Corbel" panose="020B0503020204020204" pitchFamily="34" charset="0"/>
            </a:endParaRPr>
          </a:p>
        </p:txBody>
      </p:sp>
      <p:sp>
        <p:nvSpPr>
          <p:cNvPr id="6" name="Slide Number Placeholder 5">
            <a:extLst>
              <a:ext uri="{FF2B5EF4-FFF2-40B4-BE49-F238E27FC236}">
                <a16:creationId xmlns:a16="http://schemas.microsoft.com/office/drawing/2014/main" id="{DBBD8348-B15E-37F8-7322-04CCE21BC2C4}"/>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99064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9421-AE8C-9203-8BF7-77442B4755AB}"/>
              </a:ext>
            </a:extLst>
          </p:cNvPr>
          <p:cNvSpPr>
            <a:spLocks noGrp="1"/>
          </p:cNvSpPr>
          <p:nvPr>
            <p:ph type="title"/>
          </p:nvPr>
        </p:nvSpPr>
        <p:spPr/>
        <p:txBody>
          <a:bodyPr>
            <a:normAutofit/>
          </a:bodyPr>
          <a:lstStyle/>
          <a:p>
            <a:r>
              <a:rPr lang="en-US" sz="4000" b="1" dirty="0">
                <a:latin typeface="Corbel" panose="020B0503020204020204" pitchFamily="34" charset="0"/>
              </a:rPr>
              <a:t>Narrator of Hadith</a:t>
            </a:r>
            <a:br>
              <a:rPr lang="en-US" sz="4000" b="1" dirty="0">
                <a:latin typeface="Corbel" panose="020B0503020204020204" pitchFamily="34" charset="0"/>
              </a:rPr>
            </a:br>
            <a:r>
              <a:rPr lang="en-US" sz="1800" dirty="0">
                <a:latin typeface="Corbel" panose="020B0503020204020204" pitchFamily="34" charset="0"/>
              </a:rPr>
              <a:t>https://islamicbridge.com/2019/12/Nusaybah-bint-kaab-the-first-womenwarrior-of-islam/</a:t>
            </a:r>
            <a:endParaRPr lang="en-GB" sz="1800" dirty="0">
              <a:latin typeface="Corbel" panose="020B0503020204020204" pitchFamily="34" charset="0"/>
            </a:endParaRPr>
          </a:p>
        </p:txBody>
      </p:sp>
      <p:sp>
        <p:nvSpPr>
          <p:cNvPr id="3" name="Text Placeholder 2">
            <a:extLst>
              <a:ext uri="{FF2B5EF4-FFF2-40B4-BE49-F238E27FC236}">
                <a16:creationId xmlns:a16="http://schemas.microsoft.com/office/drawing/2014/main" id="{96D106FD-E4F2-A3CA-0368-45BFCE981EFB}"/>
              </a:ext>
            </a:extLst>
          </p:cNvPr>
          <p:cNvSpPr>
            <a:spLocks noGrp="1"/>
          </p:cNvSpPr>
          <p:nvPr>
            <p:ph type="body" idx="1"/>
          </p:nvPr>
        </p:nvSpPr>
        <p:spPr>
          <a:xfrm>
            <a:off x="660945" y="1970843"/>
            <a:ext cx="3070035" cy="576262"/>
          </a:xfrm>
        </p:spPr>
        <p:txBody>
          <a:bodyPr/>
          <a:lstStyle/>
          <a:p>
            <a:r>
              <a:rPr lang="en-US" b="1" dirty="0"/>
              <a:t>Fasting Person</a:t>
            </a:r>
            <a:endParaRPr lang="en-GB" b="1" dirty="0"/>
          </a:p>
        </p:txBody>
      </p:sp>
      <p:sp>
        <p:nvSpPr>
          <p:cNvPr id="4" name="Text Placeholder 3">
            <a:extLst>
              <a:ext uri="{FF2B5EF4-FFF2-40B4-BE49-F238E27FC236}">
                <a16:creationId xmlns:a16="http://schemas.microsoft.com/office/drawing/2014/main" id="{7694BB24-72E4-FBF8-82BC-3120C0CE5B00}"/>
              </a:ext>
            </a:extLst>
          </p:cNvPr>
          <p:cNvSpPr>
            <a:spLocks noGrp="1"/>
          </p:cNvSpPr>
          <p:nvPr>
            <p:ph type="body" sz="half" idx="15"/>
          </p:nvPr>
        </p:nvSpPr>
        <p:spPr>
          <a:xfrm>
            <a:off x="594058" y="2541450"/>
            <a:ext cx="3049703" cy="4235435"/>
          </a:xfrm>
        </p:spPr>
        <p:txBody>
          <a:bodyPr>
            <a:normAutofit/>
          </a:bodyPr>
          <a:lstStyle/>
          <a:p>
            <a:r>
              <a:rPr lang="en-US" sz="2200" dirty="0">
                <a:latin typeface="Corbel" panose="020B0503020204020204" pitchFamily="34" charset="0"/>
              </a:rPr>
              <a:t>“The Messenger of Allah (saw) came to my house and I brought food for him. Nabi s.aw asked me “Eat” I replied, “I am fasting.” Nabi s.aw said: ‘If the food is eaten in the house of a fasting person, the angels sends blessing upon him.” </a:t>
            </a:r>
            <a:endParaRPr lang="en-US" b="1" dirty="0">
              <a:solidFill>
                <a:schemeClr val="bg1"/>
              </a:solidFill>
              <a:latin typeface="Corbel" panose="020B0503020204020204" pitchFamily="34" charset="0"/>
            </a:endParaRPr>
          </a:p>
          <a:p>
            <a:r>
              <a:rPr lang="en-US" b="1" dirty="0">
                <a:solidFill>
                  <a:schemeClr val="bg1"/>
                </a:solidFill>
                <a:latin typeface="Corbel" panose="020B0503020204020204" pitchFamily="34" charset="0"/>
              </a:rPr>
              <a:t>1-Al- </a:t>
            </a:r>
            <a:r>
              <a:rPr lang="en-US" b="1" dirty="0" err="1">
                <a:solidFill>
                  <a:schemeClr val="bg1"/>
                </a:solidFill>
                <a:latin typeface="Corbel" panose="020B0503020204020204" pitchFamily="34" charset="0"/>
              </a:rPr>
              <a:t>Masnad</a:t>
            </a:r>
            <a:r>
              <a:rPr lang="en-US" b="1" dirty="0">
                <a:solidFill>
                  <a:schemeClr val="bg1"/>
                </a:solidFill>
                <a:latin typeface="Corbel" panose="020B0503020204020204" pitchFamily="34" charset="0"/>
              </a:rPr>
              <a:t> Lil-Imam Ahmed bin Muhammad bin </a:t>
            </a:r>
            <a:r>
              <a:rPr lang="en-US" b="1" dirty="0" err="1">
                <a:solidFill>
                  <a:schemeClr val="bg1"/>
                </a:solidFill>
                <a:latin typeface="Corbel" panose="020B0503020204020204" pitchFamily="34" charset="0"/>
              </a:rPr>
              <a:t>Hanbal</a:t>
            </a:r>
            <a:r>
              <a:rPr lang="en-US" b="1" dirty="0">
                <a:solidFill>
                  <a:schemeClr val="bg1"/>
                </a:solidFill>
                <a:latin typeface="Corbel" panose="020B0503020204020204" pitchFamily="34" charset="0"/>
              </a:rPr>
              <a:t> Hadith No 27345, page 560</a:t>
            </a:r>
            <a:br>
              <a:rPr lang="en-US" b="1" dirty="0">
                <a:latin typeface="Corbel" panose="020B0503020204020204" pitchFamily="34" charset="0"/>
              </a:rPr>
            </a:br>
            <a:endParaRPr lang="en-GB" dirty="0">
              <a:latin typeface="Corbel" panose="020B0503020204020204" pitchFamily="34" charset="0"/>
            </a:endParaRPr>
          </a:p>
        </p:txBody>
      </p:sp>
      <p:sp>
        <p:nvSpPr>
          <p:cNvPr id="5" name="Text Placeholder 4">
            <a:extLst>
              <a:ext uri="{FF2B5EF4-FFF2-40B4-BE49-F238E27FC236}">
                <a16:creationId xmlns:a16="http://schemas.microsoft.com/office/drawing/2014/main" id="{B11174A3-7454-0B0F-D2AE-338B1140908F}"/>
              </a:ext>
            </a:extLst>
          </p:cNvPr>
          <p:cNvSpPr>
            <a:spLocks noGrp="1"/>
          </p:cNvSpPr>
          <p:nvPr>
            <p:ph type="body" sz="quarter" idx="3"/>
          </p:nvPr>
        </p:nvSpPr>
        <p:spPr>
          <a:xfrm>
            <a:off x="3956025" y="1970843"/>
            <a:ext cx="3063240" cy="570607"/>
          </a:xfrm>
        </p:spPr>
        <p:txBody>
          <a:bodyPr/>
          <a:lstStyle/>
          <a:p>
            <a:r>
              <a:rPr lang="en-US" sz="2800" b="1" dirty="0">
                <a:latin typeface="Corbel" panose="020B0503020204020204" pitchFamily="34" charset="0"/>
              </a:rPr>
              <a:t>A Strong Advocate </a:t>
            </a:r>
            <a:endParaRPr lang="en-GB" sz="2800" b="1" dirty="0">
              <a:latin typeface="Corbel" panose="020B0503020204020204" pitchFamily="34" charset="0"/>
            </a:endParaRPr>
          </a:p>
        </p:txBody>
      </p:sp>
      <p:sp>
        <p:nvSpPr>
          <p:cNvPr id="6" name="Text Placeholder 5">
            <a:extLst>
              <a:ext uri="{FF2B5EF4-FFF2-40B4-BE49-F238E27FC236}">
                <a16:creationId xmlns:a16="http://schemas.microsoft.com/office/drawing/2014/main" id="{33FB7FC9-9DC8-E035-FBF0-002AF247535F}"/>
              </a:ext>
            </a:extLst>
          </p:cNvPr>
          <p:cNvSpPr>
            <a:spLocks noGrp="1"/>
          </p:cNvSpPr>
          <p:nvPr>
            <p:ph type="body" sz="half" idx="16"/>
          </p:nvPr>
        </p:nvSpPr>
        <p:spPr>
          <a:xfrm>
            <a:off x="3945471" y="2678127"/>
            <a:ext cx="3063240" cy="4104413"/>
          </a:xfrm>
        </p:spPr>
        <p:txBody>
          <a:bodyPr>
            <a:normAutofit lnSpcReduction="10000"/>
          </a:bodyPr>
          <a:lstStyle/>
          <a:p>
            <a:r>
              <a:rPr lang="en-US" sz="2200" dirty="0">
                <a:latin typeface="Corbel" panose="020B0503020204020204" pitchFamily="34" charset="0"/>
              </a:rPr>
              <a:t>One day, Um Amarah went to Nabi s.aw and enquired about the reason why the Qur’an did not refer to women as most of the verses are related to men. </a:t>
            </a:r>
          </a:p>
          <a:p>
            <a:r>
              <a:rPr lang="en-US" sz="2200" dirty="0">
                <a:latin typeface="Corbel" panose="020B0503020204020204" pitchFamily="34" charset="0"/>
              </a:rPr>
              <a:t>Allah SWT revealed the ayahs 33-35 of Surah Al-Ahzab to the Nabi s.aw.</a:t>
            </a:r>
          </a:p>
          <a:p>
            <a:r>
              <a:rPr lang="en-US" b="1" dirty="0">
                <a:solidFill>
                  <a:schemeClr val="bg1"/>
                </a:solidFill>
                <a:latin typeface="Corbel" panose="020B0503020204020204" pitchFamily="34" charset="0"/>
              </a:rPr>
              <a:t>1-Sahih o </a:t>
            </a:r>
            <a:r>
              <a:rPr lang="en-US" b="1" dirty="0" err="1">
                <a:solidFill>
                  <a:schemeClr val="bg1"/>
                </a:solidFill>
                <a:latin typeface="Corbel" panose="020B0503020204020204" pitchFamily="34" charset="0"/>
              </a:rPr>
              <a:t>Daeef</a:t>
            </a:r>
            <a:r>
              <a:rPr lang="en-US" b="1" dirty="0">
                <a:solidFill>
                  <a:schemeClr val="bg1"/>
                </a:solidFill>
                <a:latin typeface="Corbel" panose="020B0503020204020204" pitchFamily="34" charset="0"/>
              </a:rPr>
              <a:t> Sunan Al-</a:t>
            </a:r>
            <a:r>
              <a:rPr lang="en-US" b="1" dirty="0" err="1">
                <a:solidFill>
                  <a:schemeClr val="bg1"/>
                </a:solidFill>
                <a:latin typeface="Corbel" panose="020B0503020204020204" pitchFamily="34" charset="0"/>
              </a:rPr>
              <a:t>Tirmidhi</a:t>
            </a:r>
            <a:r>
              <a:rPr lang="en-US" b="1" dirty="0">
                <a:solidFill>
                  <a:schemeClr val="bg1"/>
                </a:solidFill>
                <a:latin typeface="Corbel" panose="020B0503020204020204" pitchFamily="34" charset="0"/>
              </a:rPr>
              <a:t> Imam Nasir </a:t>
            </a:r>
            <a:r>
              <a:rPr lang="en-US" b="1" dirty="0" err="1">
                <a:solidFill>
                  <a:schemeClr val="bg1"/>
                </a:solidFill>
                <a:latin typeface="Corbel" panose="020B0503020204020204" pitchFamily="34" charset="0"/>
              </a:rPr>
              <a:t>ud</a:t>
            </a:r>
            <a:r>
              <a:rPr lang="en-US" b="1" dirty="0">
                <a:solidFill>
                  <a:schemeClr val="bg1"/>
                </a:solidFill>
                <a:latin typeface="Corbel" panose="020B0503020204020204" pitchFamily="34" charset="0"/>
              </a:rPr>
              <a:t> Deen Al-Bani No 3211, page 948</a:t>
            </a:r>
          </a:p>
          <a:p>
            <a:r>
              <a:rPr lang="en-US" sz="1800" dirty="0">
                <a:latin typeface="Corbel" panose="020B0503020204020204" pitchFamily="34" charset="0"/>
              </a:rPr>
              <a:t> </a:t>
            </a:r>
            <a:endParaRPr lang="en-GB" sz="1800" dirty="0">
              <a:latin typeface="Corbel" panose="020B0503020204020204" pitchFamily="34" charset="0"/>
            </a:endParaRPr>
          </a:p>
        </p:txBody>
      </p:sp>
      <p:sp>
        <p:nvSpPr>
          <p:cNvPr id="7" name="Text Placeholder 6">
            <a:extLst>
              <a:ext uri="{FF2B5EF4-FFF2-40B4-BE49-F238E27FC236}">
                <a16:creationId xmlns:a16="http://schemas.microsoft.com/office/drawing/2014/main" id="{A759DF63-C99A-B070-A5A7-97ABC2D01D58}"/>
              </a:ext>
            </a:extLst>
          </p:cNvPr>
          <p:cNvSpPr>
            <a:spLocks noGrp="1"/>
          </p:cNvSpPr>
          <p:nvPr>
            <p:ph type="body" sz="quarter" idx="13"/>
          </p:nvPr>
        </p:nvSpPr>
        <p:spPr>
          <a:xfrm>
            <a:off x="7224157" y="1970843"/>
            <a:ext cx="3070025" cy="570607"/>
          </a:xfrm>
        </p:spPr>
        <p:txBody>
          <a:bodyPr/>
          <a:lstStyle/>
          <a:p>
            <a:r>
              <a:rPr lang="en-US" sz="2800" b="1" dirty="0">
                <a:latin typeface="Corbel" panose="020B0503020204020204" pitchFamily="34" charset="0"/>
              </a:rPr>
              <a:t>No Handshaking</a:t>
            </a:r>
            <a:endParaRPr lang="en-GB" sz="2800" b="1" dirty="0">
              <a:latin typeface="Corbel" panose="020B0503020204020204" pitchFamily="34" charset="0"/>
            </a:endParaRPr>
          </a:p>
        </p:txBody>
      </p:sp>
      <p:sp>
        <p:nvSpPr>
          <p:cNvPr id="8" name="Text Placeholder 7">
            <a:extLst>
              <a:ext uri="{FF2B5EF4-FFF2-40B4-BE49-F238E27FC236}">
                <a16:creationId xmlns:a16="http://schemas.microsoft.com/office/drawing/2014/main" id="{40BF875B-5D0C-352B-D580-4B934BECE82A}"/>
              </a:ext>
            </a:extLst>
          </p:cNvPr>
          <p:cNvSpPr>
            <a:spLocks noGrp="1"/>
          </p:cNvSpPr>
          <p:nvPr>
            <p:ph type="body" sz="half" idx="17"/>
          </p:nvPr>
        </p:nvSpPr>
        <p:spPr>
          <a:xfrm>
            <a:off x="7224157" y="2541450"/>
            <a:ext cx="3070025" cy="4235435"/>
          </a:xfrm>
        </p:spPr>
        <p:txBody>
          <a:bodyPr>
            <a:normAutofit lnSpcReduction="10000"/>
          </a:bodyPr>
          <a:lstStyle/>
          <a:p>
            <a:r>
              <a:rPr lang="en-US" sz="2200" dirty="0">
                <a:latin typeface="Corbel" panose="020B0503020204020204" pitchFamily="34" charset="0"/>
              </a:rPr>
              <a:t>At the time of pledge of Aqabah, Um Amarah’s Husband Gaziya bin Amr informed Nabi s.aw that the women also came for the pledge and Nabi s.aw agreed and informed that he will not have </a:t>
            </a:r>
            <a:r>
              <a:rPr lang="en-US" sz="2200" dirty="0" err="1">
                <a:latin typeface="Corbel" panose="020B0503020204020204" pitchFamily="34" charset="0"/>
              </a:rPr>
              <a:t>ths.awr</a:t>
            </a:r>
            <a:r>
              <a:rPr lang="en-US" sz="2200" dirty="0">
                <a:latin typeface="Corbel" panose="020B0503020204020204" pitchFamily="34" charset="0"/>
              </a:rPr>
              <a:t> hands in his as he had done with men.</a:t>
            </a:r>
            <a:r>
              <a:rPr lang="en-GB" sz="3200" b="0" i="0" dirty="0">
                <a:solidFill>
                  <a:srgbClr val="888888"/>
                </a:solidFill>
                <a:effectLst/>
                <a:highlight>
                  <a:srgbClr val="FFFFFF"/>
                </a:highlight>
                <a:latin typeface="Rubik"/>
              </a:rPr>
              <a:t> </a:t>
            </a:r>
            <a:r>
              <a:rPr lang="en-US" b="1" dirty="0">
                <a:solidFill>
                  <a:schemeClr val="bg1"/>
                </a:solidFill>
                <a:latin typeface="Corbel" panose="020B0503020204020204" pitchFamily="34" charset="0"/>
              </a:rPr>
              <a:t> </a:t>
            </a:r>
          </a:p>
          <a:p>
            <a:r>
              <a:rPr lang="en-US" b="1" dirty="0">
                <a:solidFill>
                  <a:schemeClr val="bg1"/>
                </a:solidFill>
                <a:latin typeface="Corbel" panose="020B0503020204020204" pitchFamily="34" charset="0"/>
              </a:rPr>
              <a:t>1- Al-</a:t>
            </a:r>
            <a:r>
              <a:rPr lang="en-US" b="1" dirty="0" err="1">
                <a:solidFill>
                  <a:schemeClr val="bg1"/>
                </a:solidFill>
                <a:latin typeface="Corbel" panose="020B0503020204020204" pitchFamily="34" charset="0"/>
              </a:rPr>
              <a:t>Asabah</a:t>
            </a:r>
            <a:r>
              <a:rPr lang="en-US" b="1" dirty="0">
                <a:solidFill>
                  <a:schemeClr val="bg1"/>
                </a:solidFill>
                <a:latin typeface="Corbel" panose="020B0503020204020204" pitchFamily="34" charset="0"/>
              </a:rPr>
              <a:t> fi </a:t>
            </a:r>
            <a:r>
              <a:rPr lang="en-US" b="1" dirty="0" err="1">
                <a:solidFill>
                  <a:schemeClr val="bg1"/>
                </a:solidFill>
                <a:latin typeface="Corbel" panose="020B0503020204020204" pitchFamily="34" charset="0"/>
              </a:rPr>
              <a:t>Tumyeez</a:t>
            </a:r>
            <a:r>
              <a:rPr lang="en-US" b="1" dirty="0">
                <a:solidFill>
                  <a:schemeClr val="bg1"/>
                </a:solidFill>
                <a:latin typeface="Corbel" panose="020B0503020204020204" pitchFamily="34" charset="0"/>
              </a:rPr>
              <a:t> Al-Sahabah Al-Imam </a:t>
            </a:r>
            <a:r>
              <a:rPr lang="en-US" b="1" dirty="0" err="1">
                <a:solidFill>
                  <a:schemeClr val="bg1"/>
                </a:solidFill>
                <a:latin typeface="Corbel" panose="020B0503020204020204" pitchFamily="34" charset="0"/>
              </a:rPr>
              <a:t>Ahafiz</a:t>
            </a:r>
            <a:r>
              <a:rPr lang="en-US" b="1" dirty="0">
                <a:solidFill>
                  <a:schemeClr val="bg1"/>
                </a:solidFill>
                <a:latin typeface="Corbel" panose="020B0503020204020204" pitchFamily="34" charset="0"/>
              </a:rPr>
              <a:t> Ahmed bin Ali bin Hajar Al-</a:t>
            </a:r>
            <a:r>
              <a:rPr lang="en-US" b="1" dirty="0" err="1">
                <a:solidFill>
                  <a:schemeClr val="bg1"/>
                </a:solidFill>
                <a:latin typeface="Corbel" panose="020B0503020204020204" pitchFamily="34" charset="0"/>
              </a:rPr>
              <a:t>asqalani</a:t>
            </a:r>
            <a:r>
              <a:rPr lang="en-US" b="1" dirty="0">
                <a:solidFill>
                  <a:schemeClr val="bg1"/>
                </a:solidFill>
                <a:latin typeface="Corbel" panose="020B0503020204020204" pitchFamily="34" charset="0"/>
              </a:rPr>
              <a:t> No 12276, page 481- 482</a:t>
            </a:r>
          </a:p>
        </p:txBody>
      </p:sp>
      <p:sp>
        <p:nvSpPr>
          <p:cNvPr id="11" name="Slide Number Placeholder 10">
            <a:extLst>
              <a:ext uri="{FF2B5EF4-FFF2-40B4-BE49-F238E27FC236}">
                <a16:creationId xmlns:a16="http://schemas.microsoft.com/office/drawing/2014/main" id="{9635DF8A-27A9-9961-5BEE-CB24633D3C99}"/>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4279875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F7621-4649-0A47-15AE-D4DB11E4C728}"/>
              </a:ext>
            </a:extLst>
          </p:cNvPr>
          <p:cNvSpPr>
            <a:spLocks noGrp="1"/>
          </p:cNvSpPr>
          <p:nvPr>
            <p:ph type="title"/>
          </p:nvPr>
        </p:nvSpPr>
        <p:spPr/>
        <p:txBody>
          <a:bodyPr>
            <a:normAutofit/>
          </a:bodyPr>
          <a:lstStyle/>
          <a:p>
            <a:r>
              <a:rPr lang="en-US" sz="4000" b="1" dirty="0">
                <a:latin typeface="Corbel" panose="020B0503020204020204" pitchFamily="34" charset="0"/>
              </a:rPr>
              <a:t>Vision and Purpose of Life </a:t>
            </a:r>
            <a:endParaRPr lang="en-GB" sz="4000" b="1" dirty="0">
              <a:latin typeface="Corbel" panose="020B0503020204020204" pitchFamily="34" charset="0"/>
            </a:endParaRPr>
          </a:p>
        </p:txBody>
      </p:sp>
      <p:sp>
        <p:nvSpPr>
          <p:cNvPr id="3" name="Content Placeholder 2">
            <a:extLst>
              <a:ext uri="{FF2B5EF4-FFF2-40B4-BE49-F238E27FC236}">
                <a16:creationId xmlns:a16="http://schemas.microsoft.com/office/drawing/2014/main" id="{016FA9E6-9217-5818-6833-4F05C696AD28}"/>
              </a:ext>
            </a:extLst>
          </p:cNvPr>
          <p:cNvSpPr>
            <a:spLocks noGrp="1"/>
          </p:cNvSpPr>
          <p:nvPr>
            <p:ph sz="half" idx="1"/>
          </p:nvPr>
        </p:nvSpPr>
        <p:spPr/>
        <p:txBody>
          <a:bodyPr>
            <a:noAutofit/>
          </a:bodyPr>
          <a:lstStyle/>
          <a:p>
            <a:pPr marL="0" indent="0">
              <a:buNone/>
            </a:pPr>
            <a:r>
              <a:rPr lang="en-US" sz="2800" dirty="0">
                <a:latin typeface="Corbel" panose="020B0503020204020204" pitchFamily="34" charset="0"/>
              </a:rPr>
              <a:t>Um Amarah’s Sacrifices were distinctly recognized that she love Allah and Nabi s.aw more than herself, her children, family and wealth in the cause of Islam. </a:t>
            </a:r>
          </a:p>
          <a:p>
            <a:pPr marL="0" indent="0">
              <a:buNone/>
            </a:pPr>
            <a:r>
              <a:rPr lang="en-US" sz="2800" dirty="0">
                <a:latin typeface="Corbel" panose="020B0503020204020204" pitchFamily="34" charset="0"/>
              </a:rPr>
              <a:t>Resultantly, she earned Junnah, her goal, she was aspiring in this world.</a:t>
            </a:r>
            <a:endParaRPr lang="en-GB" sz="2800" dirty="0">
              <a:latin typeface="Corbel" panose="020B0503020204020204" pitchFamily="34" charset="0"/>
            </a:endParaRPr>
          </a:p>
        </p:txBody>
      </p:sp>
      <p:sp>
        <p:nvSpPr>
          <p:cNvPr id="4" name="Content Placeholder 3">
            <a:extLst>
              <a:ext uri="{FF2B5EF4-FFF2-40B4-BE49-F238E27FC236}">
                <a16:creationId xmlns:a16="http://schemas.microsoft.com/office/drawing/2014/main" id="{D34F18C0-B70A-FFD0-781D-22B0A654308D}"/>
              </a:ext>
            </a:extLst>
          </p:cNvPr>
          <p:cNvSpPr>
            <a:spLocks noGrp="1"/>
          </p:cNvSpPr>
          <p:nvPr>
            <p:ph sz="half" idx="2"/>
          </p:nvPr>
        </p:nvSpPr>
        <p:spPr/>
        <p:txBody>
          <a:bodyPr>
            <a:normAutofit/>
          </a:bodyPr>
          <a:lstStyle/>
          <a:p>
            <a:pPr marL="0" indent="0">
              <a:buNone/>
            </a:pPr>
            <a:r>
              <a:rPr lang="en-US" sz="2800" dirty="0">
                <a:latin typeface="Corbel" panose="020B0503020204020204" pitchFamily="34" charset="0"/>
              </a:rPr>
              <a:t>Um Amarah proved herself a fearless, selfless, courageous, compassionate, dignified and dedicated individual and astonished those who saw her fighting. </a:t>
            </a:r>
          </a:p>
          <a:p>
            <a:pPr marL="0" indent="0">
              <a:buNone/>
            </a:pPr>
            <a:r>
              <a:rPr lang="en-US" sz="2800" dirty="0">
                <a:latin typeface="Corbel" panose="020B0503020204020204" pitchFamily="34" charset="0"/>
              </a:rPr>
              <a:t>She was a great example for the Generations to come.</a:t>
            </a:r>
            <a:endParaRPr lang="en-GB" sz="2800" dirty="0">
              <a:latin typeface="Corbel" panose="020B0503020204020204" pitchFamily="34" charset="0"/>
            </a:endParaRPr>
          </a:p>
        </p:txBody>
      </p:sp>
      <p:sp>
        <p:nvSpPr>
          <p:cNvPr id="7" name="Slide Number Placeholder 6">
            <a:extLst>
              <a:ext uri="{FF2B5EF4-FFF2-40B4-BE49-F238E27FC236}">
                <a16:creationId xmlns:a16="http://schemas.microsoft.com/office/drawing/2014/main" id="{46CA5B24-8746-AE82-47DD-E85A0F140E9D}"/>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99714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6F2F9-C2B2-3714-EDEC-B9E2B004ED5F}"/>
              </a:ext>
            </a:extLst>
          </p:cNvPr>
          <p:cNvSpPr>
            <a:spLocks noGrp="1"/>
          </p:cNvSpPr>
          <p:nvPr>
            <p:ph type="title"/>
          </p:nvPr>
        </p:nvSpPr>
        <p:spPr/>
        <p:txBody>
          <a:bodyPr>
            <a:noAutofit/>
          </a:bodyPr>
          <a:lstStyle/>
          <a:p>
            <a:r>
              <a:rPr lang="en-GB" sz="2400" dirty="0">
                <a:latin typeface="Corbel" panose="020B0503020204020204" pitchFamily="34" charset="0"/>
              </a:rPr>
              <a:t>Nabi s.aw sent Um Amarah’s son Habib RA and another Sahabi to Musaylamah the liar who claimed prophethood. When Habib RA delivered the message, Musaylamah asked him: “</a:t>
            </a:r>
            <a:r>
              <a:rPr lang="en-GB" sz="2400" i="1" dirty="0">
                <a:latin typeface="Corbel" panose="020B0503020204020204" pitchFamily="34" charset="0"/>
              </a:rPr>
              <a:t>Do you testify that Muhammed is the Messenger of Allah</a:t>
            </a:r>
            <a:r>
              <a:rPr lang="en-GB" sz="2400" dirty="0">
                <a:latin typeface="Corbel" panose="020B0503020204020204" pitchFamily="34" charset="0"/>
              </a:rPr>
              <a:t>?” Habib RA replied </a:t>
            </a:r>
            <a:r>
              <a:rPr lang="en-GB" sz="2400" i="1" dirty="0">
                <a:latin typeface="Corbel" panose="020B0503020204020204" pitchFamily="34" charset="0"/>
              </a:rPr>
              <a:t>‘ Yes’. </a:t>
            </a:r>
            <a:r>
              <a:rPr lang="en-GB" sz="2400" dirty="0">
                <a:latin typeface="Corbel" panose="020B0503020204020204" pitchFamily="34" charset="0"/>
              </a:rPr>
              <a:t>Then he asked: “</a:t>
            </a:r>
            <a:r>
              <a:rPr lang="en-GB" sz="2400" i="1" dirty="0">
                <a:latin typeface="Corbel" panose="020B0503020204020204" pitchFamily="34" charset="0"/>
              </a:rPr>
              <a:t>Do you testify that I am the messenger of Allah?” </a:t>
            </a:r>
            <a:r>
              <a:rPr lang="en-GB" sz="2400" dirty="0">
                <a:latin typeface="Corbel" panose="020B0503020204020204" pitchFamily="34" charset="0"/>
              </a:rPr>
              <a:t>He replied, </a:t>
            </a:r>
            <a:r>
              <a:rPr lang="en-GB" sz="2400" i="1" dirty="0">
                <a:latin typeface="Corbel" panose="020B0503020204020204" pitchFamily="34" charset="0"/>
              </a:rPr>
              <a:t>“I can’t hear you</a:t>
            </a:r>
            <a:r>
              <a:rPr lang="en-GB" sz="2400" dirty="0">
                <a:latin typeface="Corbel" panose="020B0503020204020204" pitchFamily="34" charset="0"/>
              </a:rPr>
              <a:t>.” Musaylama asked this question three time and Habib’s answer was the same. Musaylamah started cutting Habib’s body parts till his soul flew to his eternal abode.</a:t>
            </a:r>
            <a:br>
              <a:rPr lang="en-GB" sz="2400" dirty="0">
                <a:latin typeface="Corbel" panose="020B0503020204020204" pitchFamily="34" charset="0"/>
              </a:rPr>
            </a:br>
            <a:endParaRPr lang="en-GB" sz="2400" dirty="0">
              <a:latin typeface="Corbel" panose="020B0503020204020204" pitchFamily="34" charset="0"/>
            </a:endParaRPr>
          </a:p>
        </p:txBody>
      </p:sp>
      <p:sp>
        <p:nvSpPr>
          <p:cNvPr id="3" name="Text Placeholder 2">
            <a:extLst>
              <a:ext uri="{FF2B5EF4-FFF2-40B4-BE49-F238E27FC236}">
                <a16:creationId xmlns:a16="http://schemas.microsoft.com/office/drawing/2014/main" id="{7F4BD6C4-706F-CFC6-20D6-19C3C6ACE84A}"/>
              </a:ext>
            </a:extLst>
          </p:cNvPr>
          <p:cNvSpPr>
            <a:spLocks noGrp="1"/>
          </p:cNvSpPr>
          <p:nvPr>
            <p:ph type="body" sz="half" idx="2"/>
          </p:nvPr>
        </p:nvSpPr>
        <p:spPr/>
        <p:txBody>
          <a:bodyPr>
            <a:normAutofit/>
          </a:bodyPr>
          <a:lstStyle/>
          <a:p>
            <a:r>
              <a:rPr lang="en-GB" sz="4000" b="1" dirty="0">
                <a:latin typeface="Corbel" panose="020B0503020204020204" pitchFamily="34" charset="0"/>
              </a:rPr>
              <a:t>Great</a:t>
            </a:r>
            <a:r>
              <a:rPr lang="en-GB" sz="4400" b="1" dirty="0">
                <a:latin typeface="Corbel" panose="020B0503020204020204" pitchFamily="34" charset="0"/>
              </a:rPr>
              <a:t> Test for Um Amarah</a:t>
            </a:r>
            <a:endParaRPr lang="en-GB" sz="4400" dirty="0">
              <a:latin typeface="Corbel" panose="020B0503020204020204" pitchFamily="34" charset="0"/>
            </a:endParaRPr>
          </a:p>
        </p:txBody>
      </p:sp>
      <p:sp>
        <p:nvSpPr>
          <p:cNvPr id="6" name="Slide Number Placeholder 5">
            <a:extLst>
              <a:ext uri="{FF2B5EF4-FFF2-40B4-BE49-F238E27FC236}">
                <a16:creationId xmlns:a16="http://schemas.microsoft.com/office/drawing/2014/main" id="{F820FCF0-B763-9B9D-1F03-D1BA74CEF1FA}"/>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099367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48C2-A22D-CD80-7896-A4CFEED168D1}"/>
              </a:ext>
            </a:extLst>
          </p:cNvPr>
          <p:cNvSpPr>
            <a:spLocks noGrp="1"/>
          </p:cNvSpPr>
          <p:nvPr>
            <p:ph type="title"/>
          </p:nvPr>
        </p:nvSpPr>
        <p:spPr/>
        <p:txBody>
          <a:bodyPr>
            <a:normAutofit/>
          </a:bodyPr>
          <a:lstStyle/>
          <a:p>
            <a:r>
              <a:rPr lang="en-GB" sz="2400" dirty="0">
                <a:latin typeface="Corbel" panose="020B0503020204020204" pitchFamily="34" charset="0"/>
              </a:rPr>
              <a:t>Nabi s.aw was greatly touched with the brutal act of Musaylama the liar regarding Habib’s shahadah.</a:t>
            </a:r>
            <a:br>
              <a:rPr lang="en-GB" sz="2400" dirty="0">
                <a:latin typeface="Corbel" panose="020B0503020204020204" pitchFamily="34" charset="0"/>
              </a:rPr>
            </a:br>
            <a:r>
              <a:rPr lang="en-GB" sz="2400" dirty="0">
                <a:latin typeface="Corbel" panose="020B0503020204020204" pitchFamily="34" charset="0"/>
              </a:rPr>
              <a:t>Nabi s.aw went to Um Amarah to break the news along with Umar RA and Abubakar Siddique RA.</a:t>
            </a:r>
            <a:br>
              <a:rPr lang="en-GB" sz="2400" dirty="0">
                <a:latin typeface="Corbel" panose="020B0503020204020204" pitchFamily="34" charset="0"/>
              </a:rPr>
            </a:br>
            <a:r>
              <a:rPr lang="en-GB" sz="2400" dirty="0">
                <a:latin typeface="Corbel" panose="020B0503020204020204" pitchFamily="34" charset="0"/>
              </a:rPr>
              <a:t>The great mother Um Amarah stated: </a:t>
            </a:r>
            <a:r>
              <a:rPr lang="en-GB" sz="2400" i="1" dirty="0">
                <a:latin typeface="Corbel" panose="020B0503020204020204" pitchFamily="34" charset="0"/>
              </a:rPr>
              <a:t>“When he was little he gave allegiance to Nabi s.aw and today, at his young age, he fulfilled his promise.”</a:t>
            </a:r>
          </a:p>
        </p:txBody>
      </p:sp>
      <p:sp>
        <p:nvSpPr>
          <p:cNvPr id="3" name="Text Placeholder 2">
            <a:extLst>
              <a:ext uri="{FF2B5EF4-FFF2-40B4-BE49-F238E27FC236}">
                <a16:creationId xmlns:a16="http://schemas.microsoft.com/office/drawing/2014/main" id="{62336E75-990C-FEBA-E528-E5CBE5ACEB6E}"/>
              </a:ext>
            </a:extLst>
          </p:cNvPr>
          <p:cNvSpPr>
            <a:spLocks noGrp="1"/>
          </p:cNvSpPr>
          <p:nvPr>
            <p:ph type="body" sz="half" idx="2"/>
          </p:nvPr>
        </p:nvSpPr>
        <p:spPr/>
        <p:txBody>
          <a:bodyPr>
            <a:normAutofit/>
          </a:bodyPr>
          <a:lstStyle/>
          <a:p>
            <a:r>
              <a:rPr lang="en-US" sz="4000" b="1" dirty="0">
                <a:latin typeface="Corbel" panose="020B0503020204020204" pitchFamily="34" charset="0"/>
              </a:rPr>
              <a:t>Exemplary</a:t>
            </a:r>
            <a:r>
              <a:rPr lang="en-US" sz="4400" b="1" dirty="0">
                <a:latin typeface="Corbel" panose="020B0503020204020204" pitchFamily="34" charset="0"/>
              </a:rPr>
              <a:t> Patience</a:t>
            </a:r>
            <a:endParaRPr lang="en-GB" sz="4400" b="1" dirty="0">
              <a:latin typeface="Corbel" panose="020B0503020204020204" pitchFamily="34" charset="0"/>
            </a:endParaRPr>
          </a:p>
        </p:txBody>
      </p:sp>
      <p:sp>
        <p:nvSpPr>
          <p:cNvPr id="6" name="Slide Number Placeholder 5">
            <a:extLst>
              <a:ext uri="{FF2B5EF4-FFF2-40B4-BE49-F238E27FC236}">
                <a16:creationId xmlns:a16="http://schemas.microsoft.com/office/drawing/2014/main" id="{B79F36B1-DB00-1FA4-C4B3-8CBFE720E598}"/>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823901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2CFC-35ED-C5F3-27A5-1FE047C92DE1}"/>
              </a:ext>
            </a:extLst>
          </p:cNvPr>
          <p:cNvSpPr>
            <a:spLocks noGrp="1"/>
          </p:cNvSpPr>
          <p:nvPr>
            <p:ph type="title"/>
          </p:nvPr>
        </p:nvSpPr>
        <p:spPr/>
        <p:txBody>
          <a:bodyPr>
            <a:normAutofit fontScale="90000"/>
          </a:bodyPr>
          <a:lstStyle/>
          <a:p>
            <a:r>
              <a:rPr lang="en-US" sz="2800" dirty="0">
                <a:latin typeface="Corbel" panose="020B0503020204020204" pitchFamily="34" charset="0"/>
              </a:rPr>
              <a:t>Um Amarah RA played a great role in the community during the wars and otherwise. She was performing Humanitarian work in the battle ground and rallying the Islamic forces. She boosting </a:t>
            </a:r>
            <a:r>
              <a:rPr lang="en-US" sz="2800" dirty="0" err="1">
                <a:latin typeface="Corbel" panose="020B0503020204020204" pitchFamily="34" charset="0"/>
              </a:rPr>
              <a:t>ths.awr</a:t>
            </a:r>
            <a:r>
              <a:rPr lang="en-US" sz="2800" dirty="0">
                <a:latin typeface="Corbel" panose="020B0503020204020204" pitchFamily="34" charset="0"/>
              </a:rPr>
              <a:t> morale and quenching </a:t>
            </a:r>
            <a:r>
              <a:rPr lang="en-US" sz="2800" dirty="0" err="1">
                <a:latin typeface="Corbel" panose="020B0503020204020204" pitchFamily="34" charset="0"/>
              </a:rPr>
              <a:t>ths.awr</a:t>
            </a:r>
            <a:r>
              <a:rPr lang="en-US" sz="2800" dirty="0">
                <a:latin typeface="Corbel" panose="020B0503020204020204" pitchFamily="34" charset="0"/>
              </a:rPr>
              <a:t> thirst by offering them water and dressing </a:t>
            </a:r>
            <a:r>
              <a:rPr lang="en-US" sz="2800" dirty="0" err="1">
                <a:latin typeface="Corbel" panose="020B0503020204020204" pitchFamily="34" charset="0"/>
              </a:rPr>
              <a:t>ths.awr</a:t>
            </a:r>
            <a:r>
              <a:rPr lang="en-US" sz="2800" dirty="0">
                <a:latin typeface="Corbel" panose="020B0503020204020204" pitchFamily="34" charset="0"/>
              </a:rPr>
              <a:t> wounds. She was dedicated to the cause of community.</a:t>
            </a:r>
            <a:br>
              <a:rPr lang="en-US" sz="2800" dirty="0">
                <a:latin typeface="Corbel" panose="020B0503020204020204" pitchFamily="34" charset="0"/>
              </a:rPr>
            </a:br>
            <a:r>
              <a:rPr lang="en-US" sz="2800" dirty="0">
                <a:latin typeface="Corbel" panose="020B0503020204020204" pitchFamily="34" charset="0"/>
              </a:rPr>
              <a:t>During the period of peace, Um Amarah began to teach Islam to the women of the city of Madina. Many of the Sahabah were approaching Um Amarah to learn about the events where she herself was present and witnessed.</a:t>
            </a:r>
            <a:br>
              <a:rPr lang="en-US" sz="2800" dirty="0">
                <a:latin typeface="Corbel" panose="020B0503020204020204" pitchFamily="34" charset="0"/>
              </a:rPr>
            </a:br>
            <a:r>
              <a:rPr lang="en-US" sz="2800" dirty="0">
                <a:latin typeface="Corbel" panose="020B0503020204020204" pitchFamily="34" charset="0"/>
              </a:rPr>
              <a:t>She was a Nurse and a Fighter in the battle field and an Inspirational Teacher of Hadith and Qura’an at peace. </a:t>
            </a:r>
            <a:br>
              <a:rPr lang="en-US" sz="2800" dirty="0">
                <a:latin typeface="Corbel" panose="020B0503020204020204" pitchFamily="34" charset="0"/>
              </a:rPr>
            </a:br>
            <a:endParaRPr lang="en-GB" sz="2800" dirty="0">
              <a:latin typeface="Corbel" panose="020B0503020204020204" pitchFamily="34" charset="0"/>
            </a:endParaRPr>
          </a:p>
        </p:txBody>
      </p:sp>
      <p:sp>
        <p:nvSpPr>
          <p:cNvPr id="3" name="Text Placeholder 2">
            <a:extLst>
              <a:ext uri="{FF2B5EF4-FFF2-40B4-BE49-F238E27FC236}">
                <a16:creationId xmlns:a16="http://schemas.microsoft.com/office/drawing/2014/main" id="{7BEDE465-A8A3-0E45-50F7-FBFF9C97A834}"/>
              </a:ext>
            </a:extLst>
          </p:cNvPr>
          <p:cNvSpPr>
            <a:spLocks noGrp="1"/>
          </p:cNvSpPr>
          <p:nvPr>
            <p:ph type="body" sz="half" idx="2"/>
          </p:nvPr>
        </p:nvSpPr>
        <p:spPr/>
        <p:txBody>
          <a:bodyPr>
            <a:normAutofit/>
          </a:bodyPr>
          <a:lstStyle/>
          <a:p>
            <a:r>
              <a:rPr lang="en-US" sz="4000" b="1" dirty="0">
                <a:latin typeface="Corbel" panose="020B0503020204020204" pitchFamily="34" charset="0"/>
              </a:rPr>
              <a:t>Role in the Community</a:t>
            </a:r>
            <a:endParaRPr lang="en-GB" sz="4000" b="1" dirty="0">
              <a:latin typeface="Corbel" panose="020B0503020204020204" pitchFamily="34" charset="0"/>
            </a:endParaRPr>
          </a:p>
        </p:txBody>
      </p:sp>
      <p:sp>
        <p:nvSpPr>
          <p:cNvPr id="6" name="Slide Number Placeholder 5">
            <a:extLst>
              <a:ext uri="{FF2B5EF4-FFF2-40B4-BE49-F238E27FC236}">
                <a16:creationId xmlns:a16="http://schemas.microsoft.com/office/drawing/2014/main" id="{1E9C3807-20A6-51D3-B5CD-469A3AE3B97E}"/>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751073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E2EB6-69BC-08C4-5E9F-AFA632DC51B5}"/>
              </a:ext>
            </a:extLst>
          </p:cNvPr>
          <p:cNvSpPr>
            <a:spLocks noGrp="1"/>
          </p:cNvSpPr>
          <p:nvPr>
            <p:ph type="title"/>
          </p:nvPr>
        </p:nvSpPr>
        <p:spPr/>
        <p:txBody>
          <a:bodyPr>
            <a:normAutofit/>
          </a:bodyPr>
          <a:lstStyle/>
          <a:p>
            <a:r>
              <a:rPr lang="en-US" sz="4800" b="1" dirty="0">
                <a:latin typeface="Corbel" panose="020B0503020204020204" pitchFamily="34" charset="0"/>
              </a:rPr>
              <a:t>Major Achievements</a:t>
            </a:r>
            <a:endParaRPr lang="en-GB" sz="4800" b="1" dirty="0">
              <a:latin typeface="Corbel" panose="020B0503020204020204" pitchFamily="34" charset="0"/>
            </a:endParaRPr>
          </a:p>
        </p:txBody>
      </p:sp>
      <p:sp>
        <p:nvSpPr>
          <p:cNvPr id="3" name="Text Placeholder 2">
            <a:extLst>
              <a:ext uri="{FF2B5EF4-FFF2-40B4-BE49-F238E27FC236}">
                <a16:creationId xmlns:a16="http://schemas.microsoft.com/office/drawing/2014/main" id="{3A337B85-4238-DE02-17A3-57024F92E36B}"/>
              </a:ext>
            </a:extLst>
          </p:cNvPr>
          <p:cNvSpPr>
            <a:spLocks noGrp="1"/>
          </p:cNvSpPr>
          <p:nvPr>
            <p:ph type="body" idx="1"/>
          </p:nvPr>
        </p:nvSpPr>
        <p:spPr/>
        <p:txBody>
          <a:bodyPr/>
          <a:lstStyle/>
          <a:p>
            <a:r>
              <a:rPr lang="en-US" sz="2000" b="1" dirty="0">
                <a:solidFill>
                  <a:schemeClr val="bg1">
                    <a:lumMod val="95000"/>
                    <a:lumOff val="5000"/>
                  </a:schemeClr>
                </a:solidFill>
                <a:latin typeface="Corbel" panose="020B0503020204020204" pitchFamily="34" charset="0"/>
              </a:rPr>
              <a:t>First few to Embrace Islam</a:t>
            </a:r>
            <a:endParaRPr lang="en-GB" sz="2000" b="1" dirty="0">
              <a:solidFill>
                <a:schemeClr val="bg1">
                  <a:lumMod val="95000"/>
                  <a:lumOff val="5000"/>
                </a:schemeClr>
              </a:solidFill>
              <a:latin typeface="Corbel" panose="020B0503020204020204" pitchFamily="34" charset="0"/>
            </a:endParaRPr>
          </a:p>
        </p:txBody>
      </p:sp>
      <p:sp>
        <p:nvSpPr>
          <p:cNvPr id="5" name="Text Placeholder 4">
            <a:extLst>
              <a:ext uri="{FF2B5EF4-FFF2-40B4-BE49-F238E27FC236}">
                <a16:creationId xmlns:a16="http://schemas.microsoft.com/office/drawing/2014/main" id="{928412D9-5740-2747-1372-CC4C11FAABEA}"/>
              </a:ext>
            </a:extLst>
          </p:cNvPr>
          <p:cNvSpPr>
            <a:spLocks noGrp="1"/>
          </p:cNvSpPr>
          <p:nvPr>
            <p:ph type="body" sz="half" idx="18"/>
          </p:nvPr>
        </p:nvSpPr>
        <p:spPr/>
        <p:txBody>
          <a:bodyPr>
            <a:noAutofit/>
          </a:bodyPr>
          <a:lstStyle/>
          <a:p>
            <a:r>
              <a:rPr lang="en-GB" sz="1800" b="1" dirty="0">
                <a:highlight>
                  <a:scrgbClr r="0" g="0" b="0">
                    <a:alpha val="0"/>
                  </a:scrgbClr>
                </a:highlight>
                <a:latin typeface="Corbel"/>
                <a:ea typeface="Microsoft YaHei" pitchFamily="2"/>
              </a:rPr>
              <a:t>Mus'ab bin Umair called people of Madina on the true Deen of Islam, Um Amarah was amongst the first few to embrace Islam.</a:t>
            </a:r>
            <a:endParaRPr lang="en-GB" sz="1800" b="1" dirty="0"/>
          </a:p>
        </p:txBody>
      </p:sp>
      <p:sp>
        <p:nvSpPr>
          <p:cNvPr id="6" name="Text Placeholder 5">
            <a:extLst>
              <a:ext uri="{FF2B5EF4-FFF2-40B4-BE49-F238E27FC236}">
                <a16:creationId xmlns:a16="http://schemas.microsoft.com/office/drawing/2014/main" id="{6D6474FF-5C2F-2A25-E690-D0940BC585D3}"/>
              </a:ext>
            </a:extLst>
          </p:cNvPr>
          <p:cNvSpPr>
            <a:spLocks noGrp="1"/>
          </p:cNvSpPr>
          <p:nvPr>
            <p:ph type="body" sz="quarter" idx="3"/>
          </p:nvPr>
        </p:nvSpPr>
        <p:spPr/>
        <p:txBody>
          <a:bodyPr/>
          <a:lstStyle/>
          <a:p>
            <a:r>
              <a:rPr lang="en-US" sz="2000" b="1" dirty="0">
                <a:solidFill>
                  <a:schemeClr val="bg1">
                    <a:lumMod val="95000"/>
                    <a:lumOff val="5000"/>
                  </a:schemeClr>
                </a:solidFill>
                <a:latin typeface="Corbel" panose="020B0503020204020204" pitchFamily="34" charset="0"/>
              </a:rPr>
              <a:t>Went to Bayah ul Aqabah</a:t>
            </a:r>
            <a:endParaRPr lang="en-GB" sz="2000" b="1" dirty="0">
              <a:solidFill>
                <a:schemeClr val="bg1">
                  <a:lumMod val="95000"/>
                  <a:lumOff val="5000"/>
                </a:schemeClr>
              </a:solidFill>
              <a:latin typeface="Corbel" panose="020B0503020204020204" pitchFamily="34" charset="0"/>
            </a:endParaRPr>
          </a:p>
        </p:txBody>
      </p:sp>
      <p:sp>
        <p:nvSpPr>
          <p:cNvPr id="8" name="Text Placeholder 7">
            <a:extLst>
              <a:ext uri="{FF2B5EF4-FFF2-40B4-BE49-F238E27FC236}">
                <a16:creationId xmlns:a16="http://schemas.microsoft.com/office/drawing/2014/main" id="{305D3FC9-7233-2680-D9EC-031FAA2990C7}"/>
              </a:ext>
            </a:extLst>
          </p:cNvPr>
          <p:cNvSpPr>
            <a:spLocks noGrp="1"/>
          </p:cNvSpPr>
          <p:nvPr>
            <p:ph type="body" sz="half" idx="19"/>
          </p:nvPr>
        </p:nvSpPr>
        <p:spPr/>
        <p:txBody>
          <a:bodyPr>
            <a:noAutofit/>
          </a:bodyPr>
          <a:lstStyle/>
          <a:p>
            <a:r>
              <a:rPr lang="en-GB" sz="2000" b="1" dirty="0">
                <a:highlight>
                  <a:scrgbClr r="0" g="0" b="0">
                    <a:alpha val="0"/>
                  </a:scrgbClr>
                </a:highlight>
                <a:latin typeface="Corbel"/>
                <a:ea typeface="Microsoft YaHei" pitchFamily="2"/>
              </a:rPr>
              <a:t>Later she went to Aqabah for allegiance to Allah and Nabi s.aw amongst 72 men and 2 women from Madina</a:t>
            </a:r>
            <a:endParaRPr lang="en-GB" sz="2000" b="1" dirty="0"/>
          </a:p>
        </p:txBody>
      </p:sp>
      <p:sp>
        <p:nvSpPr>
          <p:cNvPr id="9" name="Text Placeholder 8">
            <a:extLst>
              <a:ext uri="{FF2B5EF4-FFF2-40B4-BE49-F238E27FC236}">
                <a16:creationId xmlns:a16="http://schemas.microsoft.com/office/drawing/2014/main" id="{9CC46851-A7FC-2A02-C2D5-3122235C73F4}"/>
              </a:ext>
            </a:extLst>
          </p:cNvPr>
          <p:cNvSpPr>
            <a:spLocks noGrp="1"/>
          </p:cNvSpPr>
          <p:nvPr>
            <p:ph type="body" sz="quarter" idx="13"/>
          </p:nvPr>
        </p:nvSpPr>
        <p:spPr/>
        <p:txBody>
          <a:bodyPr/>
          <a:lstStyle/>
          <a:p>
            <a:r>
              <a:rPr lang="en-US" sz="2000" b="1" dirty="0">
                <a:solidFill>
                  <a:schemeClr val="bg1">
                    <a:lumMod val="95000"/>
                    <a:lumOff val="5000"/>
                  </a:schemeClr>
                </a:solidFill>
                <a:latin typeface="Corbel" panose="020B0503020204020204" pitchFamily="34" charset="0"/>
              </a:rPr>
              <a:t>Fought Battle of Uhad and more</a:t>
            </a:r>
            <a:endParaRPr lang="en-GB" sz="2000" b="1" dirty="0">
              <a:solidFill>
                <a:schemeClr val="bg1">
                  <a:lumMod val="95000"/>
                  <a:lumOff val="5000"/>
                </a:schemeClr>
              </a:solidFill>
              <a:latin typeface="Corbel" panose="020B0503020204020204" pitchFamily="34" charset="0"/>
            </a:endParaRPr>
          </a:p>
        </p:txBody>
      </p:sp>
      <p:sp>
        <p:nvSpPr>
          <p:cNvPr id="11" name="Text Placeholder 10">
            <a:extLst>
              <a:ext uri="{FF2B5EF4-FFF2-40B4-BE49-F238E27FC236}">
                <a16:creationId xmlns:a16="http://schemas.microsoft.com/office/drawing/2014/main" id="{62CEBCE0-6F05-66EA-B644-950EC7BADD07}"/>
              </a:ext>
            </a:extLst>
          </p:cNvPr>
          <p:cNvSpPr>
            <a:spLocks noGrp="1"/>
          </p:cNvSpPr>
          <p:nvPr>
            <p:ph type="body" sz="half" idx="20"/>
          </p:nvPr>
        </p:nvSpPr>
        <p:spPr/>
        <p:txBody>
          <a:bodyPr>
            <a:noAutofit/>
          </a:bodyPr>
          <a:lstStyle/>
          <a:p>
            <a:r>
              <a:rPr lang="en-GB" sz="2000" b="1" dirty="0">
                <a:latin typeface="Corbel" panose="020B0503020204020204" pitchFamily="34" charset="0"/>
              </a:rPr>
              <a:t>In Uhad, her conduct was marvellous. Thereafter, she took part in Khayber, Hunayn and  fought brilliantly in Yamamah.</a:t>
            </a:r>
          </a:p>
        </p:txBody>
      </p:sp>
      <p:pic>
        <p:nvPicPr>
          <p:cNvPr id="1026" name="Picture 2" descr="The 4 Greatest Women in History - IlmFeed">
            <a:extLst>
              <a:ext uri="{FF2B5EF4-FFF2-40B4-BE49-F238E27FC236}">
                <a16:creationId xmlns:a16="http://schemas.microsoft.com/office/drawing/2014/main" id="{EDED5C12-D600-FB9D-FC6E-CC2BFF8231B2}"/>
              </a:ext>
            </a:extLst>
          </p:cNvPr>
          <p:cNvPicPr>
            <a:picLocks noGrp="1" noChangeAspect="1" noChangeArrowheads="1"/>
          </p:cNvPicPr>
          <p:nvPr>
            <p:ph type="pic" idx="15"/>
          </p:nvPr>
        </p:nvPicPr>
        <p:blipFill>
          <a:blip r:embed="rId2">
            <a:extLst>
              <a:ext uri="{28A0092B-C50C-407E-A947-70E740481C1C}">
                <a14:useLocalDpi xmlns:a14="http://schemas.microsoft.com/office/drawing/2010/main" val="0"/>
              </a:ext>
            </a:extLst>
          </a:blip>
          <a:srcRect t="11742" b="1174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iat Aqabah Pertama, Poin Yang Jarang Terungkap – Warta Pilihan">
            <a:extLst>
              <a:ext uri="{FF2B5EF4-FFF2-40B4-BE49-F238E27FC236}">
                <a16:creationId xmlns:a16="http://schemas.microsoft.com/office/drawing/2014/main" id="{0E954F11-2AB6-3D96-1DFD-E8E708B3CD3B}"/>
              </a:ext>
            </a:extLst>
          </p:cNvPr>
          <p:cNvPicPr>
            <a:picLocks noGrp="1" noChangeAspect="1" noChangeArrowheads="1"/>
          </p:cNvPicPr>
          <p:nvPr>
            <p:ph type="pic" idx="21"/>
          </p:nvPr>
        </p:nvPicPr>
        <p:blipFill>
          <a:blip r:embed="rId3" cstate="print">
            <a:extLst>
              <a:ext uri="{28A0092B-C50C-407E-A947-70E740481C1C}">
                <a14:useLocalDpi xmlns:a14="http://schemas.microsoft.com/office/drawing/2010/main" val="0"/>
              </a:ext>
            </a:extLst>
          </a:blip>
          <a:srcRect t="12694" b="1269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uslim woman warrior images">
            <a:extLst>
              <a:ext uri="{FF2B5EF4-FFF2-40B4-BE49-F238E27FC236}">
                <a16:creationId xmlns:a16="http://schemas.microsoft.com/office/drawing/2014/main" id="{A0947645-0AD3-B68C-E42A-B533AED4A21A}"/>
              </a:ext>
            </a:extLst>
          </p:cNvPr>
          <p:cNvPicPr>
            <a:picLocks noGrp="1" noChangeAspect="1" noChangeArrowheads="1"/>
          </p:cNvPicPr>
          <p:nvPr>
            <p:ph type="pic" idx="22"/>
          </p:nvPr>
        </p:nvPicPr>
        <p:blipFill>
          <a:blip r:embed="rId4">
            <a:extLst>
              <a:ext uri="{28A0092B-C50C-407E-A947-70E740481C1C}">
                <a14:useLocalDpi xmlns:a14="http://schemas.microsoft.com/office/drawing/2010/main" val="0"/>
              </a:ext>
            </a:extLst>
          </a:blip>
          <a:srcRect t="5682" b="568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91248CE5-40C1-EF6D-36AE-09E9DF3824F5}"/>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4130547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3084-0B0A-64E7-18F1-42717915249E}"/>
              </a:ext>
            </a:extLst>
          </p:cNvPr>
          <p:cNvSpPr>
            <a:spLocks noGrp="1"/>
          </p:cNvSpPr>
          <p:nvPr>
            <p:ph type="title"/>
          </p:nvPr>
        </p:nvSpPr>
        <p:spPr/>
        <p:txBody>
          <a:bodyPr>
            <a:normAutofit/>
          </a:bodyPr>
          <a:lstStyle/>
          <a:p>
            <a:r>
              <a:rPr lang="en-US" sz="4000" b="1" dirty="0">
                <a:latin typeface="Corbel" panose="020B0503020204020204" pitchFamily="34" charset="0"/>
              </a:rPr>
              <a:t>Summery of Characteristics  </a:t>
            </a:r>
            <a:endParaRPr lang="en-GB" sz="4000" b="1" dirty="0">
              <a:latin typeface="Corbel" panose="020B0503020204020204" pitchFamily="34" charset="0"/>
            </a:endParaRPr>
          </a:p>
        </p:txBody>
      </p:sp>
      <p:sp>
        <p:nvSpPr>
          <p:cNvPr id="3" name="Text Placeholder 2">
            <a:extLst>
              <a:ext uri="{FF2B5EF4-FFF2-40B4-BE49-F238E27FC236}">
                <a16:creationId xmlns:a16="http://schemas.microsoft.com/office/drawing/2014/main" id="{0B29C8F3-9F41-E0D3-2A66-EC2B8A1B1C4E}"/>
              </a:ext>
            </a:extLst>
          </p:cNvPr>
          <p:cNvSpPr>
            <a:spLocks noGrp="1"/>
          </p:cNvSpPr>
          <p:nvPr>
            <p:ph type="body" idx="1"/>
          </p:nvPr>
        </p:nvSpPr>
        <p:spPr/>
        <p:txBody>
          <a:bodyPr/>
          <a:lstStyle/>
          <a:p>
            <a:endParaRPr lang="en-GB" dirty="0"/>
          </a:p>
        </p:txBody>
      </p:sp>
      <p:sp>
        <p:nvSpPr>
          <p:cNvPr id="5" name="Text Placeholder 4">
            <a:extLst>
              <a:ext uri="{FF2B5EF4-FFF2-40B4-BE49-F238E27FC236}">
                <a16:creationId xmlns:a16="http://schemas.microsoft.com/office/drawing/2014/main" id="{C8DDED9E-1032-470A-5F5B-4D987C68901E}"/>
              </a:ext>
            </a:extLst>
          </p:cNvPr>
          <p:cNvSpPr>
            <a:spLocks noGrp="1"/>
          </p:cNvSpPr>
          <p:nvPr>
            <p:ph type="body" sz="half" idx="18"/>
          </p:nvPr>
        </p:nvSpPr>
        <p:spPr>
          <a:xfrm>
            <a:off x="680320" y="1953088"/>
            <a:ext cx="3049705" cy="4829452"/>
          </a:xfrm>
        </p:spPr>
        <p:txBody>
          <a:bodyPr>
            <a:noAutofit/>
          </a:bodyPr>
          <a:lstStyle/>
          <a:p>
            <a:pPr marL="342900" indent="-342900">
              <a:buFont typeface="+mj-lt"/>
              <a:buAutoNum type="arabicPeriod"/>
            </a:pPr>
            <a:r>
              <a:rPr lang="en-US" sz="2000" dirty="0">
                <a:latin typeface="Corbel" panose="020B0503020204020204" pitchFamily="34" charset="0"/>
              </a:rPr>
              <a:t>A great role model</a:t>
            </a:r>
          </a:p>
          <a:p>
            <a:pPr marL="342900" indent="-342900">
              <a:buFont typeface="+mj-lt"/>
              <a:buAutoNum type="arabicPeriod"/>
            </a:pPr>
            <a:r>
              <a:rPr lang="en-US" sz="2000" dirty="0">
                <a:latin typeface="Corbel" panose="020B0503020204020204" pitchFamily="34" charset="0"/>
              </a:rPr>
              <a:t>Fearless Fighter </a:t>
            </a:r>
          </a:p>
          <a:p>
            <a:pPr marL="342900" indent="-342900">
              <a:buFont typeface="+mj-lt"/>
              <a:buAutoNum type="arabicPeriod"/>
            </a:pPr>
            <a:r>
              <a:rPr lang="en-US" sz="2000" dirty="0">
                <a:latin typeface="Corbel" panose="020B0503020204020204" pitchFamily="34" charset="0"/>
              </a:rPr>
              <a:t>Glorious Warrior (Uhad, Khayber, Hunayn and Yamama)</a:t>
            </a:r>
          </a:p>
          <a:p>
            <a:pPr marL="342900" indent="-342900">
              <a:buFont typeface="+mj-lt"/>
              <a:buAutoNum type="arabicPeriod"/>
            </a:pPr>
            <a:r>
              <a:rPr lang="en-US" sz="2000" dirty="0" err="1">
                <a:latin typeface="Corbel" panose="020B0503020204020204" pitchFamily="34" charset="0"/>
              </a:rPr>
              <a:t>Recs.awved</a:t>
            </a:r>
            <a:r>
              <a:rPr lang="en-US" sz="2000" dirty="0">
                <a:latin typeface="Corbel" panose="020B0503020204020204" pitchFamily="34" charset="0"/>
              </a:rPr>
              <a:t> many injuries and lost one arm.</a:t>
            </a:r>
          </a:p>
          <a:p>
            <a:pPr marL="342900" indent="-342900">
              <a:buFont typeface="+mj-lt"/>
              <a:buAutoNum type="arabicPeriod"/>
            </a:pPr>
            <a:r>
              <a:rPr lang="en-US" sz="2000" dirty="0">
                <a:latin typeface="Corbel" panose="020B0503020204020204" pitchFamily="34" charset="0"/>
              </a:rPr>
              <a:t>Quick learner to use sword and a shield in the battle of Uhad</a:t>
            </a:r>
          </a:p>
          <a:p>
            <a:pPr marL="342900" indent="-342900">
              <a:buFont typeface="+mj-lt"/>
              <a:buAutoNum type="arabicPeriod"/>
            </a:pPr>
            <a:r>
              <a:rPr lang="en-US" sz="2000" dirty="0">
                <a:latin typeface="Corbel" panose="020B0503020204020204" pitchFamily="34" charset="0"/>
              </a:rPr>
              <a:t>Used excellent strategies to bring down the enemy</a:t>
            </a:r>
            <a:endParaRPr lang="en-GB" sz="2000" dirty="0">
              <a:latin typeface="Corbel" panose="020B0503020204020204" pitchFamily="34" charset="0"/>
            </a:endParaRPr>
          </a:p>
        </p:txBody>
      </p:sp>
      <p:sp>
        <p:nvSpPr>
          <p:cNvPr id="6" name="Text Placeholder 5">
            <a:extLst>
              <a:ext uri="{FF2B5EF4-FFF2-40B4-BE49-F238E27FC236}">
                <a16:creationId xmlns:a16="http://schemas.microsoft.com/office/drawing/2014/main" id="{CF8CAFC5-E566-33EF-726F-3A59FEC3E189}"/>
              </a:ext>
            </a:extLst>
          </p:cNvPr>
          <p:cNvSpPr>
            <a:spLocks noGrp="1"/>
          </p:cNvSpPr>
          <p:nvPr>
            <p:ph type="body" sz="quarter" idx="3"/>
          </p:nvPr>
        </p:nvSpPr>
        <p:spPr/>
        <p:txBody>
          <a:bodyPr/>
          <a:lstStyle/>
          <a:p>
            <a:endParaRPr lang="en-GB" dirty="0"/>
          </a:p>
        </p:txBody>
      </p:sp>
      <p:sp>
        <p:nvSpPr>
          <p:cNvPr id="8" name="Text Placeholder 7">
            <a:extLst>
              <a:ext uri="{FF2B5EF4-FFF2-40B4-BE49-F238E27FC236}">
                <a16:creationId xmlns:a16="http://schemas.microsoft.com/office/drawing/2014/main" id="{CB431EF6-32B0-A5F3-6FC9-E617A21F1C4A}"/>
              </a:ext>
            </a:extLst>
          </p:cNvPr>
          <p:cNvSpPr>
            <a:spLocks noGrp="1"/>
          </p:cNvSpPr>
          <p:nvPr>
            <p:ph type="body" sz="half" idx="19"/>
          </p:nvPr>
        </p:nvSpPr>
        <p:spPr>
          <a:xfrm>
            <a:off x="3944118" y="2095130"/>
            <a:ext cx="3067297" cy="4687410"/>
          </a:xfrm>
        </p:spPr>
        <p:txBody>
          <a:bodyPr/>
          <a:lstStyle/>
          <a:p>
            <a:pPr marL="342900" indent="-342900">
              <a:buFont typeface="+mj-lt"/>
              <a:buAutoNum type="arabicPeriod"/>
            </a:pPr>
            <a:r>
              <a:rPr lang="en-US" sz="2000" dirty="0">
                <a:latin typeface="Corbel" panose="020B0503020204020204" pitchFamily="34" charset="0"/>
              </a:rPr>
              <a:t>First to embrace Islam</a:t>
            </a:r>
          </a:p>
          <a:p>
            <a:pPr marL="342900" indent="-342900">
              <a:buFont typeface="+mj-lt"/>
              <a:buAutoNum type="arabicPeriod"/>
            </a:pPr>
            <a:r>
              <a:rPr lang="en-US" sz="2000" dirty="0">
                <a:latin typeface="Corbel" panose="020B0503020204020204" pitchFamily="34" charset="0"/>
              </a:rPr>
              <a:t>Participated in the Pledge of Aqabah</a:t>
            </a:r>
          </a:p>
          <a:p>
            <a:pPr marL="342900" indent="-342900">
              <a:buFont typeface="+mj-lt"/>
              <a:buAutoNum type="arabicPeriod"/>
            </a:pPr>
            <a:r>
              <a:rPr lang="en-US" sz="2000" dirty="0">
                <a:latin typeface="Corbel" panose="020B0503020204020204" pitchFamily="34" charset="0"/>
              </a:rPr>
              <a:t>Narrator of Hadith</a:t>
            </a:r>
          </a:p>
          <a:p>
            <a:pPr marL="342900" indent="-342900">
              <a:buFont typeface="+mj-lt"/>
              <a:buAutoNum type="arabicPeriod"/>
            </a:pPr>
            <a:r>
              <a:rPr lang="en-US" sz="2000" dirty="0">
                <a:latin typeface="Corbel" panose="020B0503020204020204" pitchFamily="34" charset="0"/>
              </a:rPr>
              <a:t>Brilliant Teacher</a:t>
            </a:r>
          </a:p>
          <a:p>
            <a:pPr marL="342900" indent="-342900">
              <a:buFont typeface="+mj-lt"/>
              <a:buAutoNum type="arabicPeriod"/>
            </a:pPr>
            <a:r>
              <a:rPr lang="en-US" sz="2000" dirty="0">
                <a:latin typeface="Corbel" panose="020B0503020204020204" pitchFamily="34" charset="0"/>
              </a:rPr>
              <a:t>Excellent Nurse</a:t>
            </a:r>
          </a:p>
          <a:p>
            <a:pPr marL="342900" indent="-342900">
              <a:buFont typeface="+mj-lt"/>
              <a:buAutoNum type="arabicPeriod"/>
            </a:pPr>
            <a:r>
              <a:rPr lang="en-US" sz="2000" dirty="0">
                <a:latin typeface="Corbel" panose="020B0503020204020204" pitchFamily="34" charset="0"/>
              </a:rPr>
              <a:t>Dedicated Community person</a:t>
            </a:r>
          </a:p>
          <a:p>
            <a:pPr marL="342900" indent="-342900">
              <a:buFont typeface="+mj-lt"/>
              <a:buAutoNum type="arabicPeriod"/>
            </a:pPr>
            <a:r>
              <a:rPr lang="en-US" sz="2000" dirty="0">
                <a:latin typeface="Corbel" panose="020B0503020204020204" pitchFamily="34" charset="0"/>
              </a:rPr>
              <a:t>Determined to take revenge</a:t>
            </a:r>
          </a:p>
          <a:p>
            <a:r>
              <a:rPr lang="en-US" sz="2000" dirty="0">
                <a:latin typeface="Corbel" panose="020B0503020204020204" pitchFamily="34" charset="0"/>
              </a:rPr>
              <a:t>5- Never gave up</a:t>
            </a:r>
          </a:p>
          <a:p>
            <a:endParaRPr lang="en-GB" dirty="0"/>
          </a:p>
        </p:txBody>
      </p:sp>
      <p:sp>
        <p:nvSpPr>
          <p:cNvPr id="9" name="Text Placeholder 8">
            <a:extLst>
              <a:ext uri="{FF2B5EF4-FFF2-40B4-BE49-F238E27FC236}">
                <a16:creationId xmlns:a16="http://schemas.microsoft.com/office/drawing/2014/main" id="{9C4B934F-3611-C9D3-610C-7FFFFC072C6A}"/>
              </a:ext>
            </a:extLst>
          </p:cNvPr>
          <p:cNvSpPr>
            <a:spLocks noGrp="1"/>
          </p:cNvSpPr>
          <p:nvPr>
            <p:ph type="body" sz="quarter" idx="13"/>
          </p:nvPr>
        </p:nvSpPr>
        <p:spPr/>
        <p:txBody>
          <a:bodyPr/>
          <a:lstStyle/>
          <a:p>
            <a:endParaRPr lang="en-GB" dirty="0"/>
          </a:p>
        </p:txBody>
      </p:sp>
      <p:sp>
        <p:nvSpPr>
          <p:cNvPr id="11" name="Text Placeholder 10">
            <a:extLst>
              <a:ext uri="{FF2B5EF4-FFF2-40B4-BE49-F238E27FC236}">
                <a16:creationId xmlns:a16="http://schemas.microsoft.com/office/drawing/2014/main" id="{F0956F85-FD53-C620-CD76-4BB8FBC8A432}"/>
              </a:ext>
            </a:extLst>
          </p:cNvPr>
          <p:cNvSpPr>
            <a:spLocks noGrp="1"/>
          </p:cNvSpPr>
          <p:nvPr>
            <p:ph type="body" sz="half" idx="20"/>
          </p:nvPr>
        </p:nvSpPr>
        <p:spPr>
          <a:xfrm>
            <a:off x="7230553" y="2178121"/>
            <a:ext cx="3067563" cy="4604419"/>
          </a:xfrm>
        </p:spPr>
        <p:txBody>
          <a:bodyPr>
            <a:normAutofit fontScale="25000" lnSpcReduction="20000"/>
          </a:bodyPr>
          <a:lstStyle/>
          <a:p>
            <a:pPr marL="342900" indent="-342900">
              <a:buFont typeface="+mj-lt"/>
              <a:buAutoNum type="arabicPeriod"/>
            </a:pPr>
            <a:endParaRPr lang="en-US" dirty="0"/>
          </a:p>
          <a:p>
            <a:pPr marL="342900" indent="-342900">
              <a:buFont typeface="+mj-lt"/>
              <a:buAutoNum type="arabicPeriod"/>
            </a:pPr>
            <a:r>
              <a:rPr lang="en-US" sz="8000" dirty="0">
                <a:latin typeface="Corbel" panose="020B0503020204020204" pitchFamily="34" charset="0"/>
              </a:rPr>
              <a:t>A Unique and distinguished personality</a:t>
            </a:r>
          </a:p>
          <a:p>
            <a:pPr marL="342900" indent="-342900">
              <a:buFont typeface="+mj-lt"/>
              <a:buAutoNum type="arabicPeriod"/>
            </a:pPr>
            <a:r>
              <a:rPr lang="en-US" sz="8000" dirty="0">
                <a:latin typeface="Corbel" panose="020B0503020204020204" pitchFamily="34" charset="0"/>
              </a:rPr>
              <a:t>Blunt and straightforward</a:t>
            </a:r>
          </a:p>
          <a:p>
            <a:pPr marL="342900" indent="-342900">
              <a:buFont typeface="+mj-lt"/>
              <a:buAutoNum type="arabicPeriod"/>
            </a:pPr>
            <a:r>
              <a:rPr lang="en-US" sz="8000" dirty="0">
                <a:latin typeface="Corbel" panose="020B0503020204020204" pitchFamily="34" charset="0"/>
              </a:rPr>
              <a:t>Sincere</a:t>
            </a:r>
          </a:p>
          <a:p>
            <a:pPr marL="342900" indent="-342900">
              <a:buFont typeface="+mj-lt"/>
              <a:buAutoNum type="arabicPeriod"/>
            </a:pPr>
            <a:r>
              <a:rPr lang="en-US" sz="8000" dirty="0">
                <a:latin typeface="Corbel" panose="020B0503020204020204" pitchFamily="34" charset="0"/>
              </a:rPr>
              <a:t>Courageous</a:t>
            </a:r>
          </a:p>
          <a:p>
            <a:pPr marL="342900" indent="-342900">
              <a:buFont typeface="+mj-lt"/>
              <a:buAutoNum type="arabicPeriod"/>
            </a:pPr>
            <a:r>
              <a:rPr lang="en-US" sz="8000" dirty="0">
                <a:latin typeface="Corbel" panose="020B0503020204020204" pitchFamily="34" charset="0"/>
              </a:rPr>
              <a:t>Charitable</a:t>
            </a:r>
          </a:p>
          <a:p>
            <a:pPr marL="342900" indent="-342900">
              <a:buFont typeface="+mj-lt"/>
              <a:buAutoNum type="arabicPeriod"/>
            </a:pPr>
            <a:r>
              <a:rPr lang="en-US" sz="8000" dirty="0">
                <a:latin typeface="Corbel" panose="020B0503020204020204" pitchFamily="34" charset="0"/>
              </a:rPr>
              <a:t>Confident</a:t>
            </a:r>
          </a:p>
          <a:p>
            <a:pPr marL="342900" indent="-342900">
              <a:buFont typeface="+mj-lt"/>
              <a:buAutoNum type="arabicPeriod"/>
            </a:pPr>
            <a:r>
              <a:rPr lang="en-US" sz="8000" dirty="0">
                <a:latin typeface="Corbel" panose="020B0503020204020204" pitchFamily="34" charset="0"/>
              </a:rPr>
              <a:t>Resilient</a:t>
            </a:r>
          </a:p>
          <a:p>
            <a:pPr marL="342900" indent="-342900">
              <a:buFont typeface="+mj-lt"/>
              <a:buAutoNum type="arabicPeriod"/>
            </a:pPr>
            <a:r>
              <a:rPr lang="en-US" sz="8000" dirty="0">
                <a:latin typeface="Corbel" panose="020B0503020204020204" pitchFamily="34" charset="0"/>
              </a:rPr>
              <a:t>Accepts Challenges</a:t>
            </a:r>
          </a:p>
          <a:p>
            <a:pPr marL="342900" indent="-342900">
              <a:buFont typeface="+mj-lt"/>
              <a:buAutoNum type="arabicPeriod"/>
            </a:pPr>
            <a:r>
              <a:rPr lang="en-US" sz="8000" dirty="0">
                <a:latin typeface="Corbel" panose="020B0503020204020204" pitchFamily="34" charset="0"/>
              </a:rPr>
              <a:t>Faithful and loyal wife</a:t>
            </a:r>
          </a:p>
          <a:p>
            <a:pPr marL="342900" indent="-342900">
              <a:buFont typeface="+mj-lt"/>
              <a:buAutoNum type="arabicPeriod"/>
            </a:pPr>
            <a:r>
              <a:rPr lang="en-US" sz="8000" dirty="0">
                <a:latin typeface="Corbel" panose="020B0503020204020204" pitchFamily="34" charset="0"/>
              </a:rPr>
              <a:t>Loving Mother</a:t>
            </a:r>
          </a:p>
          <a:p>
            <a:pPr marL="342900" indent="-342900">
              <a:buFont typeface="+mj-lt"/>
              <a:buAutoNum type="arabicPeriod"/>
            </a:pPr>
            <a:endParaRPr lang="en-US" sz="8000" dirty="0"/>
          </a:p>
          <a:p>
            <a:pPr marL="342900" indent="-342900">
              <a:buFont typeface="+mj-lt"/>
              <a:buAutoNum type="arabicPeriod"/>
            </a:pPr>
            <a:endParaRPr lang="en-US" sz="8000" dirty="0"/>
          </a:p>
          <a:p>
            <a:pPr marL="342900" indent="-342900">
              <a:buFont typeface="+mj-lt"/>
              <a:buAutoNum type="arabicPeriod"/>
            </a:pPr>
            <a:endParaRPr lang="en-US" dirty="0"/>
          </a:p>
          <a:p>
            <a:r>
              <a:rPr lang="en-US" dirty="0"/>
              <a:t> </a:t>
            </a:r>
          </a:p>
        </p:txBody>
      </p:sp>
      <p:sp>
        <p:nvSpPr>
          <p:cNvPr id="14" name="Slide Number Placeholder 13">
            <a:extLst>
              <a:ext uri="{FF2B5EF4-FFF2-40B4-BE49-F238E27FC236}">
                <a16:creationId xmlns:a16="http://schemas.microsoft.com/office/drawing/2014/main" id="{38E850E2-F569-36D5-30AF-6973CFC2C169}"/>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873143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D6E6-5AA5-90B4-9A5E-64721C520C4B}"/>
              </a:ext>
            </a:extLst>
          </p:cNvPr>
          <p:cNvSpPr>
            <a:spLocks noGrp="1"/>
          </p:cNvSpPr>
          <p:nvPr>
            <p:ph type="title"/>
          </p:nvPr>
        </p:nvSpPr>
        <p:spPr>
          <a:xfrm>
            <a:off x="680321" y="405442"/>
            <a:ext cx="9613859" cy="3994029"/>
          </a:xfrm>
        </p:spPr>
        <p:txBody>
          <a:bodyPr>
            <a:normAutofit/>
          </a:bodyPr>
          <a:lstStyle/>
          <a:p>
            <a:r>
              <a:rPr lang="en-GB" sz="2400" dirty="0">
                <a:latin typeface="Corbel" panose="020B0503020204020204" pitchFamily="34" charset="0"/>
              </a:rPr>
              <a:t>Later in life, Um Amarah RA came to Nabi </a:t>
            </a:r>
            <a:r>
              <a:rPr lang="en-GB" sz="1800" dirty="0">
                <a:latin typeface="Corbel" panose="020B0503020204020204" pitchFamily="34" charset="0"/>
              </a:rPr>
              <a:t>S.A.W</a:t>
            </a:r>
            <a:r>
              <a:rPr lang="en-GB" sz="2400" dirty="0">
                <a:latin typeface="Corbel" panose="020B0503020204020204" pitchFamily="34" charset="0"/>
              </a:rPr>
              <a:t> and stated: </a:t>
            </a:r>
            <a:r>
              <a:rPr lang="en-GB" sz="2400" i="1" dirty="0">
                <a:latin typeface="Corbel" panose="020B0503020204020204" pitchFamily="34" charset="0"/>
              </a:rPr>
              <a:t>“All the rewards are for men by Allah SWT in Quran, where we women stand?  Why is there no mention of us?” </a:t>
            </a:r>
            <a:br>
              <a:rPr lang="en-GB" sz="2400" dirty="0">
                <a:latin typeface="Corbel" panose="020B0503020204020204" pitchFamily="34" charset="0"/>
              </a:rPr>
            </a:br>
            <a:r>
              <a:rPr lang="en-GB" sz="2400" dirty="0">
                <a:latin typeface="Corbel" panose="020B0503020204020204" pitchFamily="34" charset="0"/>
              </a:rPr>
              <a:t>And then Allah SWT revealed the beautiful verses 33-35 of surah Al-</a:t>
            </a:r>
            <a:r>
              <a:rPr lang="en-GB" sz="2400" dirty="0" err="1">
                <a:latin typeface="Corbel" panose="020B0503020204020204" pitchFamily="34" charset="0"/>
              </a:rPr>
              <a:t>Ahzab</a:t>
            </a:r>
            <a:r>
              <a:rPr lang="en-GB" sz="2400" dirty="0">
                <a:latin typeface="Corbel" panose="020B0503020204020204" pitchFamily="34" charset="0"/>
              </a:rPr>
              <a:t>.</a:t>
            </a:r>
            <a:br>
              <a:rPr lang="en-GB" sz="2400" dirty="0">
                <a:latin typeface="Corbel" panose="020B0503020204020204" pitchFamily="34" charset="0"/>
              </a:rPr>
            </a:br>
            <a:r>
              <a:rPr lang="en-US" sz="2000" b="1" dirty="0">
                <a:solidFill>
                  <a:schemeClr val="bg1"/>
                </a:solidFill>
                <a:latin typeface="Corbel" panose="020B0503020204020204" pitchFamily="34" charset="0"/>
              </a:rPr>
              <a:t>Sahih o </a:t>
            </a:r>
            <a:r>
              <a:rPr lang="en-US" sz="2000" b="1" dirty="0" err="1">
                <a:solidFill>
                  <a:schemeClr val="bg1"/>
                </a:solidFill>
                <a:latin typeface="Corbel" panose="020B0503020204020204" pitchFamily="34" charset="0"/>
              </a:rPr>
              <a:t>Daeef</a:t>
            </a:r>
            <a:r>
              <a:rPr lang="en-US" sz="2000" b="1" dirty="0">
                <a:solidFill>
                  <a:schemeClr val="bg1"/>
                </a:solidFill>
                <a:latin typeface="Corbel" panose="020B0503020204020204" pitchFamily="34" charset="0"/>
              </a:rPr>
              <a:t> Sunan Al-</a:t>
            </a:r>
            <a:r>
              <a:rPr lang="en-US" sz="2000" b="1" dirty="0" err="1">
                <a:solidFill>
                  <a:schemeClr val="bg1"/>
                </a:solidFill>
                <a:latin typeface="Corbel" panose="020B0503020204020204" pitchFamily="34" charset="0"/>
              </a:rPr>
              <a:t>Tirmidhi</a:t>
            </a:r>
            <a:r>
              <a:rPr lang="en-US" sz="2000" b="1" dirty="0">
                <a:solidFill>
                  <a:schemeClr val="bg1"/>
                </a:solidFill>
                <a:latin typeface="Corbel" panose="020B0503020204020204" pitchFamily="34" charset="0"/>
              </a:rPr>
              <a:t> Imam Nasir </a:t>
            </a:r>
            <a:r>
              <a:rPr lang="en-US" sz="2000" b="1" dirty="0" err="1">
                <a:solidFill>
                  <a:schemeClr val="bg1"/>
                </a:solidFill>
                <a:latin typeface="Corbel" panose="020B0503020204020204" pitchFamily="34" charset="0"/>
              </a:rPr>
              <a:t>ud</a:t>
            </a:r>
            <a:r>
              <a:rPr lang="en-US" sz="2000" b="1" dirty="0">
                <a:solidFill>
                  <a:schemeClr val="bg1"/>
                </a:solidFill>
                <a:latin typeface="Corbel" panose="020B0503020204020204" pitchFamily="34" charset="0"/>
              </a:rPr>
              <a:t> Deen Al-Bani No 3211, page 948</a:t>
            </a:r>
            <a:br>
              <a:rPr lang="en-US" sz="2000" b="1" dirty="0">
                <a:solidFill>
                  <a:schemeClr val="bg1"/>
                </a:solidFill>
                <a:latin typeface="Corbel" panose="020B0503020204020204" pitchFamily="34" charset="0"/>
              </a:rPr>
            </a:br>
            <a:endParaRPr lang="en-GB" sz="2000" b="1" dirty="0">
              <a:solidFill>
                <a:schemeClr val="bg1"/>
              </a:solidFill>
              <a:latin typeface="Corbel" panose="020B0503020204020204" pitchFamily="34" charset="0"/>
            </a:endParaRPr>
          </a:p>
        </p:txBody>
      </p:sp>
      <p:sp>
        <p:nvSpPr>
          <p:cNvPr id="3" name="Text Placeholder 2">
            <a:extLst>
              <a:ext uri="{FF2B5EF4-FFF2-40B4-BE49-F238E27FC236}">
                <a16:creationId xmlns:a16="http://schemas.microsoft.com/office/drawing/2014/main" id="{E1F70DB0-E840-D54A-5754-8C415C0DC6BA}"/>
              </a:ext>
            </a:extLst>
          </p:cNvPr>
          <p:cNvSpPr>
            <a:spLocks noGrp="1"/>
          </p:cNvSpPr>
          <p:nvPr>
            <p:ph type="body" sz="half" idx="2"/>
          </p:nvPr>
        </p:nvSpPr>
        <p:spPr/>
        <p:txBody>
          <a:bodyPr>
            <a:normAutofit/>
          </a:bodyPr>
          <a:lstStyle/>
          <a:p>
            <a:r>
              <a:rPr lang="en-GB" sz="4000" b="1" dirty="0">
                <a:latin typeface="Corbel" panose="020B0503020204020204" pitchFamily="34" charset="0"/>
              </a:rPr>
              <a:t>Revelation</a:t>
            </a:r>
            <a:r>
              <a:rPr lang="en-GB" sz="4400" b="1" dirty="0">
                <a:latin typeface="Corbel" panose="020B0503020204020204" pitchFamily="34" charset="0"/>
              </a:rPr>
              <a:t> by Allah SWT</a:t>
            </a:r>
            <a:endParaRPr lang="en-GB" sz="4400" dirty="0">
              <a:latin typeface="Corbel" panose="020B0503020204020204" pitchFamily="34" charset="0"/>
            </a:endParaRPr>
          </a:p>
        </p:txBody>
      </p:sp>
      <p:sp>
        <p:nvSpPr>
          <p:cNvPr id="6" name="Slide Number Placeholder 5">
            <a:extLst>
              <a:ext uri="{FF2B5EF4-FFF2-40B4-BE49-F238E27FC236}">
                <a16:creationId xmlns:a16="http://schemas.microsoft.com/office/drawing/2014/main" id="{2DFB770D-53D3-28C1-6139-A4174565FF3A}"/>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358009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0D86E7-CC8A-4688-A8DF-DBE839047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9053" y="1"/>
            <a:ext cx="7106652" cy="3160450"/>
          </a:xfrm>
          <a:prstGeom prst="rect">
            <a:avLst/>
          </a:prstGeom>
        </p:spPr>
      </p:pic>
      <p:pic>
        <p:nvPicPr>
          <p:cNvPr id="3078" name="Picture 6" descr="Image result for Jasmine flowers">
            <a:extLst>
              <a:ext uri="{FF2B5EF4-FFF2-40B4-BE49-F238E27FC236}">
                <a16:creationId xmlns:a16="http://schemas.microsoft.com/office/drawing/2014/main" id="{57EA5A84-54AF-E9FC-E2BC-92F46E335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586" y="0"/>
            <a:ext cx="4074695" cy="31604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8B4B852A-03C7-FE4B-835D-259848D75FDF}"/>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
        <p:nvSpPr>
          <p:cNvPr id="7" name="TextBox 6">
            <a:extLst>
              <a:ext uri="{FF2B5EF4-FFF2-40B4-BE49-F238E27FC236}">
                <a16:creationId xmlns:a16="http://schemas.microsoft.com/office/drawing/2014/main" id="{99B2AB6F-CE5F-F830-CD44-57D3472F6BB3}"/>
              </a:ext>
            </a:extLst>
          </p:cNvPr>
          <p:cNvSpPr txBox="1"/>
          <p:nvPr/>
        </p:nvSpPr>
        <p:spPr>
          <a:xfrm>
            <a:off x="341338" y="3930095"/>
            <a:ext cx="10388119" cy="1938992"/>
          </a:xfrm>
          <a:prstGeom prst="rect">
            <a:avLst/>
          </a:prstGeom>
          <a:noFill/>
        </p:spPr>
        <p:txBody>
          <a:bodyPr wrap="square">
            <a:spAutoFit/>
          </a:bodyPr>
          <a:lstStyle/>
          <a:p>
            <a:r>
              <a:rPr lang="en-GB" sz="2400" i="1" dirty="0">
                <a:latin typeface="Corbel" panose="020B0503020204020204" pitchFamily="34" charset="0"/>
              </a:rPr>
              <a:t>“ Surely for Muslim men and women, believing men and women, truthful men and women, patient men and women, humble men and women, charitable men and women, fasting men and women, men and women who guard </a:t>
            </a:r>
            <a:r>
              <a:rPr lang="en-GB" sz="2400" i="1" dirty="0" err="1">
                <a:latin typeface="Corbel" panose="020B0503020204020204" pitchFamily="34" charset="0"/>
              </a:rPr>
              <a:t>ths.awr</a:t>
            </a:r>
            <a:r>
              <a:rPr lang="en-GB" sz="2400" i="1" dirty="0">
                <a:latin typeface="Corbel" panose="020B0503020204020204" pitchFamily="34" charset="0"/>
              </a:rPr>
              <a:t> chastity and men and women who remember Allah often- for all of them Allah has prepared forgiveness and a great reward.” </a:t>
            </a:r>
            <a:r>
              <a:rPr lang="en-GB" sz="1600" i="1" dirty="0">
                <a:latin typeface="Corbel" panose="020B0503020204020204" pitchFamily="34" charset="0"/>
              </a:rPr>
              <a:t> Surah Al-Ahzab verse 33-35</a:t>
            </a:r>
            <a:endParaRPr lang="en-GB" sz="2400" dirty="0"/>
          </a:p>
        </p:txBody>
      </p:sp>
    </p:spTree>
    <p:extLst>
      <p:ext uri="{BB962C8B-B14F-4D97-AF65-F5344CB8AC3E}">
        <p14:creationId xmlns:p14="http://schemas.microsoft.com/office/powerpoint/2010/main" val="1589667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1780-BF82-5F5B-1389-0A86C3A5CD6E}"/>
              </a:ext>
            </a:extLst>
          </p:cNvPr>
          <p:cNvSpPr>
            <a:spLocks noGrp="1"/>
          </p:cNvSpPr>
          <p:nvPr>
            <p:ph type="title"/>
          </p:nvPr>
        </p:nvSpPr>
        <p:spPr/>
        <p:txBody>
          <a:bodyPr>
            <a:normAutofit/>
          </a:bodyPr>
          <a:lstStyle/>
          <a:p>
            <a:r>
              <a:rPr lang="en-GB" sz="2400" dirty="0">
                <a:latin typeface="Corbel" panose="020B0503020204020204" pitchFamily="34" charset="0"/>
              </a:rPr>
              <a:t>After the battle of Uhad, Um Amarah RA fought nearly all the battles and wars leaving an exemplary precedent of High Self-esteem for the generations to come.</a:t>
            </a:r>
            <a:br>
              <a:rPr lang="en-GB" sz="2400" dirty="0">
                <a:latin typeface="Corbel" panose="020B0503020204020204" pitchFamily="34" charset="0"/>
              </a:rPr>
            </a:br>
            <a:r>
              <a:rPr lang="en-GB" sz="2400" dirty="0">
                <a:latin typeface="Corbel" panose="020B0503020204020204" pitchFamily="34" charset="0"/>
              </a:rPr>
              <a:t>She died in 13 Hijri in Madina and was buried in Junnat ul Baqih</a:t>
            </a:r>
          </a:p>
        </p:txBody>
      </p:sp>
      <p:sp>
        <p:nvSpPr>
          <p:cNvPr id="3" name="Text Placeholder 2">
            <a:extLst>
              <a:ext uri="{FF2B5EF4-FFF2-40B4-BE49-F238E27FC236}">
                <a16:creationId xmlns:a16="http://schemas.microsoft.com/office/drawing/2014/main" id="{E12A8D3D-2240-F5CB-2C7E-2272AA85B86E}"/>
              </a:ext>
            </a:extLst>
          </p:cNvPr>
          <p:cNvSpPr>
            <a:spLocks noGrp="1"/>
          </p:cNvSpPr>
          <p:nvPr>
            <p:ph type="body" sz="half" idx="2"/>
          </p:nvPr>
        </p:nvSpPr>
        <p:spPr/>
        <p:txBody>
          <a:bodyPr>
            <a:normAutofit/>
          </a:bodyPr>
          <a:lstStyle/>
          <a:p>
            <a:r>
              <a:rPr lang="en-GB" sz="4000" b="1" dirty="0">
                <a:latin typeface="Corbel" panose="020B0503020204020204" pitchFamily="34" charset="0"/>
              </a:rPr>
              <a:t>Last</a:t>
            </a:r>
            <a:r>
              <a:rPr lang="en-GB" sz="4800" b="1" dirty="0">
                <a:latin typeface="Corbel" panose="020B0503020204020204" pitchFamily="34" charset="0"/>
              </a:rPr>
              <a:t> </a:t>
            </a:r>
            <a:r>
              <a:rPr lang="en-GB" sz="4000" b="1" dirty="0">
                <a:latin typeface="Corbel" panose="020B0503020204020204" pitchFamily="34" charset="0"/>
              </a:rPr>
              <a:t>Days</a:t>
            </a:r>
            <a:endParaRPr lang="en-GB" sz="4000" dirty="0">
              <a:latin typeface="Corbel" panose="020B0503020204020204" pitchFamily="34" charset="0"/>
            </a:endParaRPr>
          </a:p>
        </p:txBody>
      </p:sp>
      <p:sp>
        <p:nvSpPr>
          <p:cNvPr id="6" name="Slide Number Placeholder 5">
            <a:extLst>
              <a:ext uri="{FF2B5EF4-FFF2-40B4-BE49-F238E27FC236}">
                <a16:creationId xmlns:a16="http://schemas.microsoft.com/office/drawing/2014/main" id="{027BB4CE-683F-B91D-F8A3-86EDDFA9DAAC}"/>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497434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CA57B-B0C6-B15B-2C6C-B15FBDA7C63F}"/>
              </a:ext>
            </a:extLst>
          </p:cNvPr>
          <p:cNvSpPr>
            <a:spLocks noGrp="1"/>
          </p:cNvSpPr>
          <p:nvPr>
            <p:ph type="title"/>
          </p:nvPr>
        </p:nvSpPr>
        <p:spPr/>
        <p:txBody>
          <a:bodyPr/>
          <a:lstStyle/>
          <a:p>
            <a:pPr algn="ctr"/>
            <a:r>
              <a:rPr lang="en-US" dirty="0"/>
              <a:t>References</a:t>
            </a:r>
            <a:endParaRPr lang="en-GB" dirty="0"/>
          </a:p>
        </p:txBody>
      </p:sp>
      <p:sp>
        <p:nvSpPr>
          <p:cNvPr id="3" name="Content Placeholder 2">
            <a:extLst>
              <a:ext uri="{FF2B5EF4-FFF2-40B4-BE49-F238E27FC236}">
                <a16:creationId xmlns:a16="http://schemas.microsoft.com/office/drawing/2014/main" id="{792DA4EF-B827-AE10-7A84-395BBD82C12B}"/>
              </a:ext>
            </a:extLst>
          </p:cNvPr>
          <p:cNvSpPr>
            <a:spLocks noGrp="1"/>
          </p:cNvSpPr>
          <p:nvPr>
            <p:ph sz="half" idx="1"/>
          </p:nvPr>
        </p:nvSpPr>
        <p:spPr/>
        <p:txBody>
          <a:bodyPr>
            <a:normAutofit/>
          </a:bodyPr>
          <a:lstStyle/>
          <a:p>
            <a:r>
              <a:rPr lang="en-US" sz="2000" b="1" dirty="0">
                <a:solidFill>
                  <a:schemeClr val="bg1"/>
                </a:solidFill>
              </a:rPr>
              <a:t>Al-</a:t>
            </a:r>
            <a:r>
              <a:rPr lang="en-US" sz="2000" b="1" dirty="0" err="1">
                <a:solidFill>
                  <a:schemeClr val="bg1"/>
                </a:solidFill>
              </a:rPr>
              <a:t>Asaabah</a:t>
            </a:r>
            <a:r>
              <a:rPr lang="en-US" sz="2000" b="1" dirty="0">
                <a:solidFill>
                  <a:schemeClr val="bg1"/>
                </a:solidFill>
              </a:rPr>
              <a:t> fi </a:t>
            </a:r>
            <a:r>
              <a:rPr lang="en-US" sz="2000" b="1" dirty="0" err="1">
                <a:solidFill>
                  <a:schemeClr val="bg1"/>
                </a:solidFill>
              </a:rPr>
              <a:t>Tamyeez</a:t>
            </a:r>
            <a:r>
              <a:rPr lang="en-US" sz="2000" b="1" dirty="0">
                <a:solidFill>
                  <a:schemeClr val="bg1"/>
                </a:solidFill>
              </a:rPr>
              <a:t> Al-Sahabah Lil-Imam Al-Hafiz Ahmed bin Ali bin </a:t>
            </a:r>
            <a:r>
              <a:rPr lang="en-US" sz="2000" b="1" dirty="0" err="1">
                <a:solidFill>
                  <a:schemeClr val="bg1"/>
                </a:solidFill>
              </a:rPr>
              <a:t>Haja</a:t>
            </a:r>
            <a:r>
              <a:rPr lang="en-US" sz="2000" b="1" dirty="0">
                <a:solidFill>
                  <a:schemeClr val="bg1"/>
                </a:solidFill>
              </a:rPr>
              <a:t> Al-</a:t>
            </a:r>
            <a:r>
              <a:rPr lang="en-US" sz="2000" b="1" dirty="0" err="1">
                <a:solidFill>
                  <a:schemeClr val="bg1"/>
                </a:solidFill>
              </a:rPr>
              <a:t>Asqalaani</a:t>
            </a:r>
            <a:r>
              <a:rPr lang="en-US" sz="2000" b="1" dirty="0">
                <a:solidFill>
                  <a:schemeClr val="bg1"/>
                </a:solidFill>
              </a:rPr>
              <a:t> No 12276, page 481-482</a:t>
            </a:r>
          </a:p>
          <a:p>
            <a:r>
              <a:rPr lang="en-US" sz="2000" b="1" dirty="0">
                <a:solidFill>
                  <a:schemeClr val="bg1"/>
                </a:solidFill>
              </a:rPr>
              <a:t> Al-</a:t>
            </a:r>
            <a:r>
              <a:rPr lang="en-US" sz="2000" b="1" dirty="0" err="1">
                <a:solidFill>
                  <a:schemeClr val="bg1"/>
                </a:solidFill>
              </a:rPr>
              <a:t>Masnad</a:t>
            </a:r>
            <a:r>
              <a:rPr lang="en-US" sz="2000" b="1" dirty="0">
                <a:solidFill>
                  <a:schemeClr val="bg1"/>
                </a:solidFill>
              </a:rPr>
              <a:t> Lil-Imam </a:t>
            </a:r>
            <a:r>
              <a:rPr lang="en-US" sz="2000" b="1" dirty="0" err="1">
                <a:solidFill>
                  <a:schemeClr val="bg1"/>
                </a:solidFill>
              </a:rPr>
              <a:t>Ahmen</a:t>
            </a:r>
            <a:r>
              <a:rPr lang="en-US" sz="2000" b="1" dirty="0">
                <a:solidFill>
                  <a:schemeClr val="bg1"/>
                </a:solidFill>
              </a:rPr>
              <a:t> bin Muhammad bin </a:t>
            </a:r>
            <a:r>
              <a:rPr lang="en-US" sz="2000" b="1" dirty="0" err="1">
                <a:solidFill>
                  <a:schemeClr val="bg1"/>
                </a:solidFill>
              </a:rPr>
              <a:t>Hanbal</a:t>
            </a:r>
            <a:r>
              <a:rPr lang="en-US" sz="2000" b="1" dirty="0">
                <a:solidFill>
                  <a:schemeClr val="bg1"/>
                </a:solidFill>
              </a:rPr>
              <a:t> No 27345, page 560</a:t>
            </a:r>
          </a:p>
          <a:p>
            <a:pPr marL="0" indent="0">
              <a:buNone/>
            </a:pPr>
            <a:endParaRPr lang="en-US" sz="3200" dirty="0">
              <a:solidFill>
                <a:schemeClr val="bg1"/>
              </a:solidFill>
            </a:endParaRPr>
          </a:p>
        </p:txBody>
      </p:sp>
      <p:sp>
        <p:nvSpPr>
          <p:cNvPr id="4" name="Content Placeholder 3">
            <a:extLst>
              <a:ext uri="{FF2B5EF4-FFF2-40B4-BE49-F238E27FC236}">
                <a16:creationId xmlns:a16="http://schemas.microsoft.com/office/drawing/2014/main" id="{57EF4356-F150-1D7B-C926-15F3F4357E28}"/>
              </a:ext>
            </a:extLst>
          </p:cNvPr>
          <p:cNvSpPr>
            <a:spLocks noGrp="1"/>
          </p:cNvSpPr>
          <p:nvPr>
            <p:ph sz="half" idx="2"/>
          </p:nvPr>
        </p:nvSpPr>
        <p:spPr/>
        <p:txBody>
          <a:bodyPr>
            <a:normAutofit/>
          </a:bodyPr>
          <a:lstStyle/>
          <a:p>
            <a:r>
              <a:rPr lang="en-US" sz="2000" b="1" dirty="0">
                <a:solidFill>
                  <a:schemeClr val="bg1"/>
                </a:solidFill>
              </a:rPr>
              <a:t>Sahih o </a:t>
            </a:r>
            <a:r>
              <a:rPr lang="en-US" sz="2000" b="1" dirty="0" err="1">
                <a:solidFill>
                  <a:schemeClr val="bg1"/>
                </a:solidFill>
              </a:rPr>
              <a:t>Daeef</a:t>
            </a:r>
            <a:r>
              <a:rPr lang="en-US" sz="2000" b="1" dirty="0">
                <a:solidFill>
                  <a:schemeClr val="bg1"/>
                </a:solidFill>
              </a:rPr>
              <a:t> Sunan Al-Tirmizi Al-Imam Nasir </a:t>
            </a:r>
            <a:r>
              <a:rPr lang="en-US" sz="2000" b="1" dirty="0" err="1">
                <a:solidFill>
                  <a:schemeClr val="bg1"/>
                </a:solidFill>
              </a:rPr>
              <a:t>ud</a:t>
            </a:r>
            <a:r>
              <a:rPr lang="en-US" sz="2000" b="1" dirty="0">
                <a:solidFill>
                  <a:schemeClr val="bg1"/>
                </a:solidFill>
              </a:rPr>
              <a:t> Deen Al-Baani</a:t>
            </a:r>
          </a:p>
          <a:p>
            <a:r>
              <a:rPr lang="en-US" sz="2000" b="1">
                <a:solidFill>
                  <a:schemeClr val="bg1"/>
                </a:solidFill>
              </a:rPr>
              <a:t>https://islamicbridge.com/2019/12/Nusaybah-bint-kaab-the-first-womenwarrior-of-islam</a:t>
            </a:r>
            <a:r>
              <a:rPr lang="en-US" sz="2000">
                <a:solidFill>
                  <a:schemeClr val="bg1"/>
                </a:solidFill>
                <a:latin typeface="Corbel" panose="020B0503020204020204" pitchFamily="34" charset="0"/>
              </a:rPr>
              <a:t>/</a:t>
            </a:r>
          </a:p>
          <a:p>
            <a:endParaRPr lang="en-US" sz="2000" b="1" dirty="0">
              <a:solidFill>
                <a:schemeClr val="bg1"/>
              </a:solidFill>
            </a:endParaRPr>
          </a:p>
        </p:txBody>
      </p:sp>
      <p:sp>
        <p:nvSpPr>
          <p:cNvPr id="5" name="Slide Number Placeholder 4">
            <a:extLst>
              <a:ext uri="{FF2B5EF4-FFF2-40B4-BE49-F238E27FC236}">
                <a16:creationId xmlns:a16="http://schemas.microsoft.com/office/drawing/2014/main" id="{81A1F7EE-0DE9-AE96-BC0C-48CBA1DCEA12}"/>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444082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BD89B-4D81-53D2-4A10-D287CC75AA45}"/>
              </a:ext>
            </a:extLst>
          </p:cNvPr>
          <p:cNvSpPr>
            <a:spLocks noGrp="1"/>
          </p:cNvSpPr>
          <p:nvPr>
            <p:ph type="title"/>
          </p:nvPr>
        </p:nvSpPr>
        <p:spPr/>
        <p:txBody>
          <a:bodyPr>
            <a:normAutofit/>
          </a:bodyPr>
          <a:lstStyle/>
          <a:p>
            <a:pPr algn="ctr"/>
            <a:r>
              <a:rPr lang="en-US" sz="4800" dirty="0">
                <a:latin typeface="Bahnschrift SemiBold" panose="020B0502040204020203" pitchFamily="34" charset="0"/>
              </a:rPr>
              <a:t>THANKS FOR WATCHING!</a:t>
            </a:r>
            <a:endParaRPr lang="en-GB" sz="4800" dirty="0">
              <a:latin typeface="Bahnschrift SemiBold" panose="020B0502040204020203" pitchFamily="34" charset="0"/>
            </a:endParaRPr>
          </a:p>
        </p:txBody>
      </p:sp>
      <p:sp>
        <p:nvSpPr>
          <p:cNvPr id="3" name="Text Placeholder 2">
            <a:extLst>
              <a:ext uri="{FF2B5EF4-FFF2-40B4-BE49-F238E27FC236}">
                <a16:creationId xmlns:a16="http://schemas.microsoft.com/office/drawing/2014/main" id="{F39099A7-0876-7F43-EF99-5F3D8112EC16}"/>
              </a:ext>
            </a:extLst>
          </p:cNvPr>
          <p:cNvSpPr>
            <a:spLocks noGrp="1"/>
          </p:cNvSpPr>
          <p:nvPr>
            <p:ph type="body" sz="half" idx="13"/>
          </p:nvPr>
        </p:nvSpPr>
        <p:spPr/>
        <p:txBody>
          <a:bodyPr/>
          <a:lstStyle/>
          <a:p>
            <a:endParaRPr lang="en-GB" dirty="0"/>
          </a:p>
        </p:txBody>
      </p:sp>
      <p:sp>
        <p:nvSpPr>
          <p:cNvPr id="4" name="Text Placeholder 3">
            <a:extLst>
              <a:ext uri="{FF2B5EF4-FFF2-40B4-BE49-F238E27FC236}">
                <a16:creationId xmlns:a16="http://schemas.microsoft.com/office/drawing/2014/main" id="{705AB91A-8859-5991-18B3-EA555EB217FE}"/>
              </a:ext>
            </a:extLst>
          </p:cNvPr>
          <p:cNvSpPr>
            <a:spLocks noGrp="1"/>
          </p:cNvSpPr>
          <p:nvPr>
            <p:ph type="body" sz="half" idx="2"/>
          </p:nvPr>
        </p:nvSpPr>
        <p:spPr/>
        <p:txBody>
          <a:bodyPr>
            <a:normAutofit/>
          </a:bodyPr>
          <a:lstStyle/>
          <a:p>
            <a:pPr algn="ctr"/>
            <a:r>
              <a:rPr lang="en-US" sz="4400" dirty="0"/>
              <a:t>Any questions?</a:t>
            </a:r>
            <a:endParaRPr lang="en-GB" sz="4400" dirty="0"/>
          </a:p>
        </p:txBody>
      </p:sp>
      <p:sp>
        <p:nvSpPr>
          <p:cNvPr id="5" name="Slide Number Placeholder 4">
            <a:extLst>
              <a:ext uri="{FF2B5EF4-FFF2-40B4-BE49-F238E27FC236}">
                <a16:creationId xmlns:a16="http://schemas.microsoft.com/office/drawing/2014/main" id="{2BB50F61-C6AD-611B-D634-474DC0CD6E52}"/>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14033458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0</TotalTime>
  <Words>2068</Words>
  <Application>Microsoft Office PowerPoint</Application>
  <PresentationFormat>Widescreen</PresentationFormat>
  <Paragraphs>156</Paragraphs>
  <Slides>24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Arial Black</vt:lpstr>
      <vt:lpstr>Bahnschrift</vt:lpstr>
      <vt:lpstr>Bahnschrift Condensed</vt:lpstr>
      <vt:lpstr>Bahnschrift SemiBold</vt:lpstr>
      <vt:lpstr>Bradley Hand ITC</vt:lpstr>
      <vt:lpstr>Calibri</vt:lpstr>
      <vt:lpstr>Corbel</vt:lpstr>
      <vt:lpstr>Rubik</vt:lpstr>
      <vt:lpstr>Berlin</vt:lpstr>
      <vt:lpstr>Self-Esteem of a Muslim  The Inspiring Legacy of Nusaybah bint Ka’ab (RA)</vt:lpstr>
      <vt:lpstr>Self-esteem</vt:lpstr>
      <vt:lpstr>Self-esteem of a Muslim</vt:lpstr>
      <vt:lpstr>PowerPoint Presentation</vt:lpstr>
      <vt:lpstr>Quotes by the Scholars</vt:lpstr>
      <vt:lpstr>Nusaybah bint Ka’ab RA  Um Amarah</vt:lpstr>
      <vt:lpstr>Lineage</vt:lpstr>
      <vt:lpstr>Um Amarah was amongst the 72 people who went to Makkah from Madinah for Allegiance in Aqabah</vt:lpstr>
      <vt:lpstr>On the day of Uhad, (23 March, 625 AD)  Um Amarah along with other Sahabiyat including Aisha RA and Fatima RA were offering water to the thirsty soldiers and  dressing the wounded. Her Husband Guziya bin Amr and sons Abdullah and Habib were fighting close to Nabi s.aw. More than 70 companions were injured and many were martyred in the battle of Uhad</vt:lpstr>
      <vt:lpstr>Son and Mother Injured</vt:lpstr>
      <vt:lpstr>Nabi s.a.w Highly Appraised Um Amarah Sudden Transformation of a Great Fighter</vt:lpstr>
      <vt:lpstr>Nabi s.aw highly praised Um Amarah RA and her family. She requested Nabi s.aw to make duaa that Allah SWT make herself and her family Nabi s.aw’s Companion in Junnah. Nabi s.aw made this duaa then and there. Um Amarah RA was very happy and said: “Now I have no worries whatsoever happens to me in this duniya.”</vt:lpstr>
      <vt:lpstr>Narrator of Hadith https://islamicbridge.com/2019/12/Nusaybah-bint-kaab-the-first-womenwarrior-of-islam/</vt:lpstr>
      <vt:lpstr>Vision and Purpose of Life </vt:lpstr>
      <vt:lpstr>Nabi s.aw sent Um Amarah’s son Habib RA and another Sahabi to Musaylamah the liar who claimed prophethood. When Habib RA delivered the message, Musaylamah asked him: “Do you testify that Muhammed is the Messenger of Allah?” Habib RA replied ‘ Yes’. Then he asked: “Do you testify that I am the messenger of Allah?” He replied, “I can’t hear you.” Musaylama asked this question three time and Habib’s answer was the same. Musaylamah started cutting Habib’s body parts till his soul flew to his eternal abode. </vt:lpstr>
      <vt:lpstr>Nabi s.aw was greatly touched with the brutal act of Musaylama the liar regarding Habib’s shahadah. Nabi s.aw went to Um Amarah to break the news along with Umar RA and Abubakar Siddique RA. The great mother Um Amarah stated: “When he was little he gave allegiance to Nabi s.aw and today, at his young age, he fulfilled his promise.”</vt:lpstr>
      <vt:lpstr>Um Amarah RA played a great role in the community during the wars and otherwise. She was performing Humanitarian work in the battle ground and rallying the Islamic forces. She boosting ths.awr morale and quenching ths.awr thirst by offering them water and dressing ths.awr wounds. She was dedicated to the cause of community. During the period of peace, Um Amarah began to teach Islam to the women of the city of Madina. Many of the Sahabah were approaching Um Amarah to learn about the events where she herself was present and witnessed. She was a Nurse and a Fighter in the battle field and an Inspirational Teacher of Hadith and Qura’an at peace.  </vt:lpstr>
      <vt:lpstr>Major Achievements</vt:lpstr>
      <vt:lpstr>Summery of Characteristics  </vt:lpstr>
      <vt:lpstr>Later in life, Um Amarah RA came to Nabi S.A.W and stated: “All the rewards are for men by Allah SWT in Quran, where we women stand?  Why is there no mention of us?”  And then Allah SWT revealed the beautiful verses 33-35 of surah Al-Ahzab. Sahih o Daeef Sunan Al-Tirmidhi Imam Nasir ud Deen Al-Bani No 3211, page 948 </vt:lpstr>
      <vt:lpstr>PowerPoint Presentation</vt:lpstr>
      <vt:lpstr>After the battle of Uhad, Um Amarah RA fought nearly all the battles and wars leaving an exemplary precedent of High Self-esteem for the generations to come. She died in 13 Hijri in Madina and was buried in Junnat ul Baqih</vt:lpstr>
      <vt:lpstr>References</vt:lpstr>
      <vt:lpstr>THANKS FOR WATCHING!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Farida Mughal</dc:creator>
  <cp:lastModifiedBy>Farida Mughal</cp:lastModifiedBy>
  <cp:revision>548</cp:revision>
  <dcterms:created xsi:type="dcterms:W3CDTF">2024-05-01T21:19:04Z</dcterms:created>
  <dcterms:modified xsi:type="dcterms:W3CDTF">2024-08-19T02:37:19Z</dcterms:modified>
</cp:coreProperties>
</file>